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63"/>
  </p:notesMasterIdLst>
  <p:sldIdLst>
    <p:sldId id="449" r:id="rId5"/>
    <p:sldId id="316" r:id="rId6"/>
    <p:sldId id="317" r:id="rId7"/>
    <p:sldId id="494" r:id="rId8"/>
    <p:sldId id="488" r:id="rId9"/>
    <p:sldId id="491" r:id="rId10"/>
    <p:sldId id="492" r:id="rId11"/>
    <p:sldId id="464" r:id="rId12"/>
    <p:sldId id="482" r:id="rId13"/>
    <p:sldId id="483" r:id="rId14"/>
    <p:sldId id="493" r:id="rId15"/>
    <p:sldId id="465" r:id="rId16"/>
    <p:sldId id="495" r:id="rId17"/>
    <p:sldId id="466" r:id="rId18"/>
    <p:sldId id="467" r:id="rId19"/>
    <p:sldId id="521" r:id="rId20"/>
    <p:sldId id="469" r:id="rId21"/>
    <p:sldId id="470" r:id="rId22"/>
    <p:sldId id="499" r:id="rId23"/>
    <p:sldId id="500" r:id="rId24"/>
    <p:sldId id="501" r:id="rId25"/>
    <p:sldId id="497" r:id="rId26"/>
    <p:sldId id="496" r:id="rId27"/>
    <p:sldId id="502" r:id="rId28"/>
    <p:sldId id="503" r:id="rId29"/>
    <p:sldId id="504" r:id="rId30"/>
    <p:sldId id="505" r:id="rId31"/>
    <p:sldId id="506" r:id="rId32"/>
    <p:sldId id="498" r:id="rId33"/>
    <p:sldId id="507" r:id="rId34"/>
    <p:sldId id="509" r:id="rId35"/>
    <p:sldId id="510" r:id="rId36"/>
    <p:sldId id="511" r:id="rId37"/>
    <p:sldId id="512" r:id="rId38"/>
    <p:sldId id="513" r:id="rId39"/>
    <p:sldId id="522" r:id="rId40"/>
    <p:sldId id="514" r:id="rId41"/>
    <p:sldId id="517" r:id="rId42"/>
    <p:sldId id="515" r:id="rId43"/>
    <p:sldId id="518" r:id="rId44"/>
    <p:sldId id="519" r:id="rId45"/>
    <p:sldId id="520" r:id="rId46"/>
    <p:sldId id="549" r:id="rId47"/>
    <p:sldId id="546" r:id="rId48"/>
    <p:sldId id="560" r:id="rId49"/>
    <p:sldId id="547" r:id="rId50"/>
    <p:sldId id="550" r:id="rId51"/>
    <p:sldId id="529" r:id="rId52"/>
    <p:sldId id="530" r:id="rId53"/>
    <p:sldId id="559" r:id="rId54"/>
    <p:sldId id="533" r:id="rId55"/>
    <p:sldId id="531" r:id="rId56"/>
    <p:sldId id="557" r:id="rId57"/>
    <p:sldId id="532" r:id="rId58"/>
    <p:sldId id="551" r:id="rId59"/>
    <p:sldId id="541" r:id="rId60"/>
    <p:sldId id="561" r:id="rId61"/>
    <p:sldId id="562"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CFE"/>
    <a:srgbClr val="E7FAFD"/>
    <a:srgbClr val="9FFFDF"/>
    <a:srgbClr val="66FFCC"/>
    <a:srgbClr val="663300"/>
    <a:srgbClr val="85FFD6"/>
    <a:srgbClr val="53FFC6"/>
    <a:srgbClr val="2750AB"/>
    <a:srgbClr val="002C78"/>
    <a:srgbClr val="214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24" autoAdjust="0"/>
    <p:restoredTop sz="94162" autoAdjust="0"/>
  </p:normalViewPr>
  <p:slideViewPr>
    <p:cSldViewPr>
      <p:cViewPr>
        <p:scale>
          <a:sx n="96" d="100"/>
          <a:sy n="96" d="100"/>
        </p:scale>
        <p:origin x="1336" y="144"/>
      </p:cViewPr>
      <p:guideLst>
        <p:guide orient="horz" pos="4269"/>
        <p:guide pos="340"/>
        <p:guide pos="1927"/>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9/10/17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dirty="0"/>
          </a:p>
        </p:txBody>
      </p:sp>
    </p:spTree>
    <p:extLst>
      <p:ext uri="{BB962C8B-B14F-4D97-AF65-F5344CB8AC3E}">
        <p14:creationId xmlns:p14="http://schemas.microsoft.com/office/powerpoint/2010/main" val="27559203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dirty="0"/>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12</a:t>
            </a:fld>
            <a:endParaRPr lang="en-US" dirty="0"/>
          </a:p>
        </p:txBody>
      </p:sp>
    </p:spTree>
    <p:extLst>
      <p:ext uri="{BB962C8B-B14F-4D97-AF65-F5344CB8AC3E}">
        <p14:creationId xmlns:p14="http://schemas.microsoft.com/office/powerpoint/2010/main" val="312129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600" dirty="0"/>
              <a:t>http://professorweb.ru/my/html/html5/level1/1_1.php</a:t>
            </a:r>
          </a:p>
          <a:p>
            <a:endParaRPr lang="en-US" sz="1600" dirty="0"/>
          </a:p>
          <a:p>
            <a:r>
              <a:rPr lang="ru-RU" sz="1600" kern="1200" baseline="30000" dirty="0">
                <a:solidFill>
                  <a:schemeClr val="tx1"/>
                </a:solidFill>
                <a:latin typeface="+mn-lt"/>
                <a:ea typeface="+mn-ea"/>
                <a:cs typeface="+mn-cs"/>
              </a:rPr>
              <a:t>Версии HTMLRFC 1866 — HTML 2.0, — 22.09.1995г.; HTML 3.2 — 14.01.1997г.;HTML 4.0 — 18.12.1997г.;HTML 4.01 — 24.12.1999г.;ISO/IEC 15445:2000 (ISO HTML, основан на HTML 4.01 </a:t>
            </a:r>
            <a:r>
              <a:rPr lang="ru-RU" sz="1600" kern="1200" baseline="30000" dirty="0" err="1">
                <a:solidFill>
                  <a:schemeClr val="tx1"/>
                </a:solidFill>
                <a:latin typeface="+mn-lt"/>
                <a:ea typeface="+mn-ea"/>
                <a:cs typeface="+mn-cs"/>
              </a:rPr>
              <a:t>Strict</a:t>
            </a:r>
            <a:r>
              <a:rPr lang="ru-RU" sz="1600" kern="1200" baseline="30000" dirty="0">
                <a:solidFill>
                  <a:schemeClr val="tx1"/>
                </a:solidFill>
                <a:latin typeface="+mn-lt"/>
                <a:ea typeface="+mn-ea"/>
                <a:cs typeface="+mn-cs"/>
              </a:rPr>
              <a:t>) — 15.05.2000г.; HTML 5 — с 2004 г. в </a:t>
            </a:r>
            <a:r>
              <a:rPr lang="ru-RU" sz="1600" kern="1200" baseline="30000" dirty="0" err="1">
                <a:solidFill>
                  <a:schemeClr val="tx1"/>
                </a:solidFill>
                <a:latin typeface="+mn-lt"/>
                <a:ea typeface="+mn-ea"/>
                <a:cs typeface="+mn-cs"/>
              </a:rPr>
              <a:t>разработке.Официальнои</a:t>
            </a:r>
            <a:r>
              <a:rPr lang="ru-RU" sz="1600" kern="1200" baseline="30000" dirty="0">
                <a:solidFill>
                  <a:schemeClr val="tx1"/>
                </a:solidFill>
                <a:latin typeface="+mn-lt"/>
                <a:ea typeface="+mn-ea"/>
                <a:cs typeface="+mn-cs"/>
              </a:rPr>
              <a:t>̆ спецификации HTML 1.0 не существует. До 1995г. существовало множество неофициальных стандартов HTML. Чтобы стандартная версия отличалась от них, </a:t>
            </a:r>
            <a:r>
              <a:rPr lang="ru-RU" sz="1600" kern="1200" baseline="30000" dirty="0" err="1">
                <a:solidFill>
                  <a:schemeClr val="tx1"/>
                </a:solidFill>
                <a:latin typeface="+mn-lt"/>
                <a:ea typeface="+mn-ea"/>
                <a:cs typeface="+mn-cs"/>
              </a:rPr>
              <a:t>еи</a:t>
            </a:r>
            <a:r>
              <a:rPr lang="ru-RU" sz="1600" kern="1200" baseline="30000" dirty="0">
                <a:solidFill>
                  <a:schemeClr val="tx1"/>
                </a:solidFill>
                <a:latin typeface="+mn-lt"/>
                <a:ea typeface="+mn-ea"/>
                <a:cs typeface="+mn-cs"/>
              </a:rPr>
              <a:t>̆ сразу присвоили </a:t>
            </a:r>
            <a:r>
              <a:rPr lang="ru-RU" sz="1600" kern="1200" baseline="30000" dirty="0" err="1">
                <a:solidFill>
                  <a:schemeClr val="tx1"/>
                </a:solidFill>
                <a:latin typeface="+mn-lt"/>
                <a:ea typeface="+mn-ea"/>
                <a:cs typeface="+mn-cs"/>
              </a:rPr>
              <a:t>второи</a:t>
            </a:r>
            <a:r>
              <a:rPr lang="ru-RU" sz="1600" kern="1200" baseline="30000" dirty="0">
                <a:solidFill>
                  <a:schemeClr val="tx1"/>
                </a:solidFill>
                <a:latin typeface="+mn-lt"/>
                <a:ea typeface="+mn-ea"/>
                <a:cs typeface="+mn-cs"/>
              </a:rPr>
              <a:t>̆ </a:t>
            </a:r>
            <a:r>
              <a:rPr lang="ru-RU" sz="1600" kern="1200" baseline="30000" dirty="0" err="1">
                <a:solidFill>
                  <a:schemeClr val="tx1"/>
                </a:solidFill>
                <a:latin typeface="+mn-lt"/>
                <a:ea typeface="+mn-ea"/>
                <a:cs typeface="+mn-cs"/>
              </a:rPr>
              <a:t>номер.Версия</a:t>
            </a:r>
            <a:r>
              <a:rPr lang="ru-RU" sz="1600" kern="1200" baseline="30000" dirty="0">
                <a:solidFill>
                  <a:schemeClr val="tx1"/>
                </a:solidFill>
                <a:latin typeface="+mn-lt"/>
                <a:ea typeface="+mn-ea"/>
                <a:cs typeface="+mn-cs"/>
              </a:rPr>
              <a:t> 3.1 официально никогда не предлагалась, и </a:t>
            </a:r>
            <a:r>
              <a:rPr lang="ru-RU" sz="1600" kern="1200" baseline="30000" dirty="0" err="1">
                <a:solidFill>
                  <a:schemeClr val="tx1"/>
                </a:solidFill>
                <a:latin typeface="+mn-lt"/>
                <a:ea typeface="+mn-ea"/>
                <a:cs typeface="+mn-cs"/>
              </a:rPr>
              <a:t>следующеи</a:t>
            </a:r>
            <a:r>
              <a:rPr lang="ru-RU" sz="1600" kern="1200" baseline="30000" dirty="0">
                <a:solidFill>
                  <a:schemeClr val="tx1"/>
                </a:solidFill>
                <a:latin typeface="+mn-lt"/>
                <a:ea typeface="+mn-ea"/>
                <a:cs typeface="+mn-cs"/>
              </a:rPr>
              <a:t>̆ </a:t>
            </a:r>
            <a:r>
              <a:rPr lang="ru-RU" sz="1600" kern="1200" baseline="30000" dirty="0" err="1">
                <a:solidFill>
                  <a:schemeClr val="tx1"/>
                </a:solidFill>
                <a:latin typeface="+mn-lt"/>
                <a:ea typeface="+mn-ea"/>
                <a:cs typeface="+mn-cs"/>
              </a:rPr>
              <a:t>версиеи</a:t>
            </a:r>
            <a:r>
              <a:rPr lang="ru-RU" sz="1600" kern="1200" baseline="30000" dirty="0">
                <a:solidFill>
                  <a:schemeClr val="tx1"/>
                </a:solidFill>
                <a:latin typeface="+mn-lt"/>
                <a:ea typeface="+mn-ea"/>
                <a:cs typeface="+mn-cs"/>
              </a:rPr>
              <a:t>̆ стандарта HTML стала 3.2.В HTML 4.0 добавлены специфичные элементы, а некоторые теги были отмечены как устаревшие и </a:t>
            </a:r>
            <a:r>
              <a:rPr lang="ru-RU" sz="1600" kern="1200" baseline="30000" dirty="0" err="1">
                <a:solidFill>
                  <a:schemeClr val="tx1"/>
                </a:solidFill>
                <a:latin typeface="+mn-lt"/>
                <a:ea typeface="+mn-ea"/>
                <a:cs typeface="+mn-cs"/>
              </a:rPr>
              <a:t>нерекомендованные</a:t>
            </a:r>
            <a:endParaRPr lang="en-US" sz="1600"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13</a:t>
            </a:fld>
            <a:endParaRPr lang="en-US" dirty="0"/>
          </a:p>
        </p:txBody>
      </p:sp>
    </p:spTree>
    <p:extLst>
      <p:ext uri="{BB962C8B-B14F-4D97-AF65-F5344CB8AC3E}">
        <p14:creationId xmlns:p14="http://schemas.microsoft.com/office/powerpoint/2010/main" val="288848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a:t>
            </a:r>
            <a:r>
              <a:rPr lang="en-US" dirty="0" err="1" smtClean="0"/>
              <a:t>www.tutorialspoint.com</a:t>
            </a:r>
            <a:r>
              <a:rPr lang="en-US" dirty="0" smtClean="0"/>
              <a:t>/http/</a:t>
            </a:r>
            <a:r>
              <a:rPr lang="en-US" dirty="0" err="1" smtClean="0"/>
              <a:t>http_messages.htm</a:t>
            </a:r>
            <a:endParaRPr lang="ru-RU" dirty="0" smtClean="0"/>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14</a:t>
            </a:fld>
            <a:endParaRPr lang="en-US" dirty="0"/>
          </a:p>
        </p:txBody>
      </p:sp>
    </p:spTree>
    <p:extLst>
      <p:ext uri="{BB962C8B-B14F-4D97-AF65-F5344CB8AC3E}">
        <p14:creationId xmlns:p14="http://schemas.microsoft.com/office/powerpoint/2010/main" val="307891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15</a:t>
            </a:fld>
            <a:endParaRPr lang="en-US" dirty="0"/>
          </a:p>
        </p:txBody>
      </p:sp>
    </p:spTree>
    <p:extLst>
      <p:ext uri="{BB962C8B-B14F-4D97-AF65-F5344CB8AC3E}">
        <p14:creationId xmlns:p14="http://schemas.microsoft.com/office/powerpoint/2010/main" val="165876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latin typeface="Calibri" panose="020F0502020204030204" pitchFamily="34" charset="0"/>
              </a:rPr>
              <a:t>Когда в браузере запрашивается </a:t>
            </a:r>
            <a:r>
              <a:rPr lang="ru-RU" dirty="0" err="1" smtClean="0">
                <a:latin typeface="Calibri" panose="020F0502020204030204" pitchFamily="34" charset="0"/>
              </a:rPr>
              <a:t>Web</a:t>
            </a:r>
            <a:r>
              <a:rPr lang="ru-RU" dirty="0" smtClean="0">
                <a:latin typeface="Calibri" panose="020F0502020204030204" pitchFamily="34" charset="0"/>
              </a:rPr>
              <a:t>-страница, то последовательность событий, вызванная таким действием, может рассматриваться как </a:t>
            </a:r>
            <a:r>
              <a:rPr lang="ru-RU" b="1" dirty="0" smtClean="0">
                <a:latin typeface="Calibri" panose="020F0502020204030204" pitchFamily="34" charset="0"/>
              </a:rPr>
              <a:t>транзакция HTTP</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16</a:t>
            </a:fld>
            <a:endParaRPr lang="en-US" dirty="0"/>
          </a:p>
        </p:txBody>
      </p:sp>
    </p:spTree>
    <p:extLst>
      <p:ext uri="{BB962C8B-B14F-4D97-AF65-F5344CB8AC3E}">
        <p14:creationId xmlns:p14="http://schemas.microsoft.com/office/powerpoint/2010/main" val="1982945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17</a:t>
            </a:fld>
            <a:endParaRPr lang="en-US" dirty="0"/>
          </a:p>
        </p:txBody>
      </p:sp>
    </p:spTree>
    <p:extLst>
      <p:ext uri="{BB962C8B-B14F-4D97-AF65-F5344CB8AC3E}">
        <p14:creationId xmlns:p14="http://schemas.microsoft.com/office/powerpoint/2010/main" val="2885620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18</a:t>
            </a:fld>
            <a:endParaRPr lang="en-US" dirty="0"/>
          </a:p>
        </p:txBody>
      </p:sp>
    </p:spTree>
    <p:extLst>
      <p:ext uri="{BB962C8B-B14F-4D97-AF65-F5344CB8AC3E}">
        <p14:creationId xmlns:p14="http://schemas.microsoft.com/office/powerpoint/2010/main" val="2879260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19</a:t>
            </a:fld>
            <a:endParaRPr lang="en-US" dirty="0"/>
          </a:p>
        </p:txBody>
      </p:sp>
    </p:spTree>
    <p:extLst>
      <p:ext uri="{BB962C8B-B14F-4D97-AF65-F5344CB8AC3E}">
        <p14:creationId xmlns:p14="http://schemas.microsoft.com/office/powerpoint/2010/main" val="298567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20</a:t>
            </a:fld>
            <a:endParaRPr lang="en-US" dirty="0"/>
          </a:p>
        </p:txBody>
      </p:sp>
    </p:spTree>
    <p:extLst>
      <p:ext uri="{BB962C8B-B14F-4D97-AF65-F5344CB8AC3E}">
        <p14:creationId xmlns:p14="http://schemas.microsoft.com/office/powerpoint/2010/main" val="384623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21</a:t>
            </a:fld>
            <a:endParaRPr lang="en-US" dirty="0"/>
          </a:p>
        </p:txBody>
      </p:sp>
    </p:spTree>
    <p:extLst>
      <p:ext uri="{BB962C8B-B14F-4D97-AF65-F5344CB8AC3E}">
        <p14:creationId xmlns:p14="http://schemas.microsoft.com/office/powerpoint/2010/main" val="281815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dirty="0"/>
          </a:p>
        </p:txBody>
      </p:sp>
    </p:spTree>
    <p:extLst>
      <p:ext uri="{BB962C8B-B14F-4D97-AF65-F5344CB8AC3E}">
        <p14:creationId xmlns:p14="http://schemas.microsoft.com/office/powerpoint/2010/main" val="555340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22</a:t>
            </a:fld>
            <a:endParaRPr lang="en-US" dirty="0"/>
          </a:p>
        </p:txBody>
      </p:sp>
    </p:spTree>
    <p:extLst>
      <p:ext uri="{BB962C8B-B14F-4D97-AF65-F5344CB8AC3E}">
        <p14:creationId xmlns:p14="http://schemas.microsoft.com/office/powerpoint/2010/main" val="541111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23</a:t>
            </a:fld>
            <a:endParaRPr lang="en-US" dirty="0"/>
          </a:p>
        </p:txBody>
      </p:sp>
    </p:spTree>
    <p:extLst>
      <p:ext uri="{BB962C8B-B14F-4D97-AF65-F5344CB8AC3E}">
        <p14:creationId xmlns:p14="http://schemas.microsoft.com/office/powerpoint/2010/main" val="1670584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24</a:t>
            </a:fld>
            <a:endParaRPr lang="en-US" dirty="0"/>
          </a:p>
        </p:txBody>
      </p:sp>
    </p:spTree>
    <p:extLst>
      <p:ext uri="{BB962C8B-B14F-4D97-AF65-F5344CB8AC3E}">
        <p14:creationId xmlns:p14="http://schemas.microsoft.com/office/powerpoint/2010/main" val="231622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25</a:t>
            </a:fld>
            <a:endParaRPr lang="en-US" dirty="0"/>
          </a:p>
        </p:txBody>
      </p:sp>
    </p:spTree>
    <p:extLst>
      <p:ext uri="{BB962C8B-B14F-4D97-AF65-F5344CB8AC3E}">
        <p14:creationId xmlns:p14="http://schemas.microsoft.com/office/powerpoint/2010/main" val="4098759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26</a:t>
            </a:fld>
            <a:endParaRPr lang="en-US" dirty="0"/>
          </a:p>
        </p:txBody>
      </p:sp>
    </p:spTree>
    <p:extLst>
      <p:ext uri="{BB962C8B-B14F-4D97-AF65-F5344CB8AC3E}">
        <p14:creationId xmlns:p14="http://schemas.microsoft.com/office/powerpoint/2010/main" val="9008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27</a:t>
            </a:fld>
            <a:endParaRPr lang="en-US" dirty="0"/>
          </a:p>
        </p:txBody>
      </p:sp>
    </p:spTree>
    <p:extLst>
      <p:ext uri="{BB962C8B-B14F-4D97-AF65-F5344CB8AC3E}">
        <p14:creationId xmlns:p14="http://schemas.microsoft.com/office/powerpoint/2010/main" val="219972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28</a:t>
            </a:fld>
            <a:endParaRPr lang="en-US" dirty="0"/>
          </a:p>
        </p:txBody>
      </p:sp>
    </p:spTree>
    <p:extLst>
      <p:ext uri="{BB962C8B-B14F-4D97-AF65-F5344CB8AC3E}">
        <p14:creationId xmlns:p14="http://schemas.microsoft.com/office/powerpoint/2010/main" val="274006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29</a:t>
            </a:fld>
            <a:endParaRPr lang="en-US" dirty="0"/>
          </a:p>
        </p:txBody>
      </p:sp>
    </p:spTree>
    <p:extLst>
      <p:ext uri="{BB962C8B-B14F-4D97-AF65-F5344CB8AC3E}">
        <p14:creationId xmlns:p14="http://schemas.microsoft.com/office/powerpoint/2010/main" val="1630998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30</a:t>
            </a:fld>
            <a:endParaRPr lang="en-US" dirty="0"/>
          </a:p>
        </p:txBody>
      </p:sp>
    </p:spTree>
    <p:extLst>
      <p:ext uri="{BB962C8B-B14F-4D97-AF65-F5344CB8AC3E}">
        <p14:creationId xmlns:p14="http://schemas.microsoft.com/office/powerpoint/2010/main" val="422955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ruseller.com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lessons.php?rub</a:t>
            </a:r>
            <a:r>
              <a:rPr lang="en-US" sz="1200" b="0" i="0" u="none" strike="noStrike" kern="1200" baseline="0" dirty="0" smtClean="0">
                <a:solidFill>
                  <a:schemeClr val="tx1"/>
                </a:solidFill>
                <a:latin typeface="+mn-lt"/>
                <a:ea typeface="+mn-ea"/>
                <a:cs typeface="+mn-cs"/>
              </a:rPr>
              <a:t>=28&amp;id=1726</a:t>
            </a:r>
          </a:p>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ruseller.com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lessons.php?rub</a:t>
            </a:r>
            <a:r>
              <a:rPr lang="en-US" sz="1200" b="0" i="0" u="none" strike="noStrike" kern="1200" baseline="0" dirty="0" smtClean="0">
                <a:solidFill>
                  <a:schemeClr val="tx1"/>
                </a:solidFill>
                <a:latin typeface="+mn-lt"/>
                <a:ea typeface="+mn-ea"/>
                <a:cs typeface="+mn-cs"/>
              </a:rPr>
              <a:t>=28&amp;id=1777</a:t>
            </a:r>
          </a:p>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code.tutsplus.com</a:t>
            </a:r>
            <a:r>
              <a:rPr lang="en-US" sz="1200" b="0" i="0" u="none" strike="noStrike" kern="1200" baseline="0" dirty="0" smtClean="0">
                <a:solidFill>
                  <a:schemeClr val="tx1"/>
                </a:solidFill>
                <a:latin typeface="+mn-lt"/>
                <a:ea typeface="+mn-ea"/>
                <a:cs typeface="+mn-cs"/>
              </a:rPr>
              <a:t>/tutorials/http-the-protocol-every-web-developer-must-know-part-1--net-31177</a:t>
            </a:r>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31</a:t>
            </a:fld>
            <a:endParaRPr lang="en-US" dirty="0"/>
          </a:p>
        </p:txBody>
      </p:sp>
    </p:spTree>
    <p:extLst>
      <p:ext uri="{BB962C8B-B14F-4D97-AF65-F5344CB8AC3E}">
        <p14:creationId xmlns:p14="http://schemas.microsoft.com/office/powerpoint/2010/main" val="97711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b="1" kern="1200" dirty="0">
                <a:solidFill>
                  <a:schemeClr val="tx1"/>
                </a:solidFill>
                <a:effectLst/>
                <a:latin typeface="+mn-lt"/>
                <a:ea typeface="+mn-ea"/>
                <a:cs typeface="+mn-cs"/>
              </a:rPr>
              <a:t>https://ru.wikipedia.org/wiki/%D0%A1%D0%B0%D0%B9%D1%82</a:t>
            </a:r>
            <a:endParaRPr lang="ru-RU" sz="1100" b="1"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100" dirty="0"/>
              <a:t>Первый[1] в мире сайт info.cern.ch появился 20 декабря 1990 года[2][3][4][уточнить]. Его создатель, Тим </a:t>
            </a:r>
            <a:r>
              <a:rPr lang="ru-RU" sz="1100" dirty="0" err="1"/>
              <a:t>Бернерс</a:t>
            </a:r>
            <a:r>
              <a:rPr lang="ru-RU" sz="1100" dirty="0"/>
              <a:t>-Ли, опубликовал на нём описание новой технологии </a:t>
            </a:r>
            <a:r>
              <a:rPr lang="ru-RU" sz="1100" dirty="0" err="1"/>
              <a:t>World</a:t>
            </a:r>
            <a:r>
              <a:rPr lang="ru-RU" sz="1100" dirty="0"/>
              <a:t> </a:t>
            </a:r>
            <a:r>
              <a:rPr lang="ru-RU" sz="1100" dirty="0" err="1"/>
              <a:t>Wide</a:t>
            </a:r>
            <a:r>
              <a:rPr lang="ru-RU" sz="1100" dirty="0"/>
              <a:t> </a:t>
            </a:r>
            <a:r>
              <a:rPr lang="ru-RU" sz="1100" dirty="0" err="1"/>
              <a:t>Web</a:t>
            </a:r>
            <a:r>
              <a:rPr lang="ru-RU" sz="1100" dirty="0"/>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dirty="0"/>
          </a:p>
        </p:txBody>
      </p:sp>
    </p:spTree>
    <p:extLst>
      <p:ext uri="{BB962C8B-B14F-4D97-AF65-F5344CB8AC3E}">
        <p14:creationId xmlns:p14="http://schemas.microsoft.com/office/powerpoint/2010/main" val="194821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32</a:t>
            </a:fld>
            <a:endParaRPr lang="en-US" dirty="0"/>
          </a:p>
        </p:txBody>
      </p:sp>
    </p:spTree>
    <p:extLst>
      <p:ext uri="{BB962C8B-B14F-4D97-AF65-F5344CB8AC3E}">
        <p14:creationId xmlns:p14="http://schemas.microsoft.com/office/powerpoint/2010/main" val="701650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33</a:t>
            </a:fld>
            <a:endParaRPr lang="en-US" dirty="0"/>
          </a:p>
        </p:txBody>
      </p:sp>
    </p:spTree>
    <p:extLst>
      <p:ext uri="{BB962C8B-B14F-4D97-AF65-F5344CB8AC3E}">
        <p14:creationId xmlns:p14="http://schemas.microsoft.com/office/powerpoint/2010/main" val="2205547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34</a:t>
            </a:fld>
            <a:endParaRPr lang="en-US" dirty="0"/>
          </a:p>
        </p:txBody>
      </p:sp>
    </p:spTree>
    <p:extLst>
      <p:ext uri="{BB962C8B-B14F-4D97-AF65-F5344CB8AC3E}">
        <p14:creationId xmlns:p14="http://schemas.microsoft.com/office/powerpoint/2010/main" val="55437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35</a:t>
            </a:fld>
            <a:endParaRPr lang="en-US" dirty="0"/>
          </a:p>
        </p:txBody>
      </p:sp>
    </p:spTree>
    <p:extLst>
      <p:ext uri="{BB962C8B-B14F-4D97-AF65-F5344CB8AC3E}">
        <p14:creationId xmlns:p14="http://schemas.microsoft.com/office/powerpoint/2010/main" val="548732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36</a:t>
            </a:fld>
            <a:endParaRPr lang="en-US" dirty="0"/>
          </a:p>
        </p:txBody>
      </p:sp>
    </p:spTree>
    <p:extLst>
      <p:ext uri="{BB962C8B-B14F-4D97-AF65-F5344CB8AC3E}">
        <p14:creationId xmlns:p14="http://schemas.microsoft.com/office/powerpoint/2010/main" val="64803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37</a:t>
            </a:fld>
            <a:endParaRPr lang="en-US" dirty="0"/>
          </a:p>
        </p:txBody>
      </p:sp>
    </p:spTree>
    <p:extLst>
      <p:ext uri="{BB962C8B-B14F-4D97-AF65-F5344CB8AC3E}">
        <p14:creationId xmlns:p14="http://schemas.microsoft.com/office/powerpoint/2010/main" val="752392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http://www.di.unisa.it/~ads/corso-security/www/CORSO-9900/http/</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38</a:t>
            </a:fld>
            <a:endParaRPr lang="en-US" dirty="0"/>
          </a:p>
        </p:txBody>
      </p:sp>
    </p:spTree>
    <p:extLst>
      <p:ext uri="{BB962C8B-B14F-4D97-AF65-F5344CB8AC3E}">
        <p14:creationId xmlns:p14="http://schemas.microsoft.com/office/powerpoint/2010/main" val="15632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r>
              <a:rPr lang="ru-RU" dirty="0"/>
              <a:t>Обобщенный алгоритм работы через CGI можно представить в следующем виде:</a:t>
            </a:r>
          </a:p>
          <a:p>
            <a:endParaRPr lang="ru-RU" dirty="0"/>
          </a:p>
          <a:p>
            <a:r>
              <a:rPr lang="ru-RU" dirty="0"/>
              <a:t>Клиент запрашивает CGI-приложение по его URI.</a:t>
            </a:r>
          </a:p>
          <a:p>
            <a:r>
              <a:rPr lang="ru-RU" dirty="0"/>
              <a:t>Веб-сервер принимает запрос и устанавливает переменные окружения, через них приложению передаются данные и служебная информация.</a:t>
            </a:r>
          </a:p>
          <a:p>
            <a:r>
              <a:rPr lang="ru-RU" dirty="0"/>
              <a:t>Веб-сервер перенаправляет запросы через стандартный поток ввода (</a:t>
            </a:r>
            <a:r>
              <a:rPr lang="ru-RU" dirty="0" err="1"/>
              <a:t>stdin</a:t>
            </a:r>
            <a:r>
              <a:rPr lang="ru-RU" dirty="0"/>
              <a:t>) на вход вызываемой программы.</a:t>
            </a:r>
          </a:p>
          <a:p>
            <a:r>
              <a:rPr lang="ru-RU" dirty="0"/>
              <a:t>CGI-приложение выполняет все необходимые операции и формирует результаты в виде HTML.</a:t>
            </a:r>
          </a:p>
          <a:p>
            <a:r>
              <a:rPr lang="ru-RU" dirty="0"/>
              <a:t>Сформированный гипертекст возвращается веб-серверу через стандартный поток вывода (</a:t>
            </a:r>
            <a:r>
              <a:rPr lang="ru-RU" dirty="0" err="1"/>
              <a:t>stdout</a:t>
            </a:r>
            <a:r>
              <a:rPr lang="ru-RU" dirty="0"/>
              <a:t>). Сообщения об ошибках передаются через </a:t>
            </a:r>
            <a:r>
              <a:rPr lang="ru-RU" dirty="0" err="1"/>
              <a:t>stderr</a:t>
            </a:r>
            <a:r>
              <a:rPr lang="ru-RU" dirty="0"/>
              <a:t>.</a:t>
            </a:r>
          </a:p>
          <a:p>
            <a:r>
              <a:rPr lang="ru-RU" dirty="0"/>
              <a:t>Веб-сервер передает результаты запроса клиенту.</a:t>
            </a:r>
            <a:endParaRPr lang="en-US" dirty="0"/>
          </a:p>
          <a:p>
            <a:r>
              <a:rPr lang="en-US" dirty="0"/>
              <a:t>http://www.di.unisa.it/~ads/corso-security/www/CORSO-9900/http/</a:t>
            </a:r>
          </a:p>
          <a:p>
            <a:r>
              <a:rPr lang="en-US" dirty="0"/>
              <a:t>http://www.4stud.info/web-programming/cgi.html</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39</a:t>
            </a:fld>
            <a:endParaRPr lang="en-US" dirty="0"/>
          </a:p>
        </p:txBody>
      </p:sp>
    </p:spTree>
    <p:extLst>
      <p:ext uri="{BB962C8B-B14F-4D97-AF65-F5344CB8AC3E}">
        <p14:creationId xmlns:p14="http://schemas.microsoft.com/office/powerpoint/2010/main" val="2722691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40</a:t>
            </a:fld>
            <a:endParaRPr lang="en-US" dirty="0"/>
          </a:p>
        </p:txBody>
      </p:sp>
    </p:spTree>
    <p:extLst>
      <p:ext uri="{BB962C8B-B14F-4D97-AF65-F5344CB8AC3E}">
        <p14:creationId xmlns:p14="http://schemas.microsoft.com/office/powerpoint/2010/main" val="1269255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41</a:t>
            </a:fld>
            <a:endParaRPr lang="en-US" dirty="0"/>
          </a:p>
        </p:txBody>
      </p:sp>
    </p:spTree>
    <p:extLst>
      <p:ext uri="{BB962C8B-B14F-4D97-AF65-F5344CB8AC3E}">
        <p14:creationId xmlns:p14="http://schemas.microsoft.com/office/powerpoint/2010/main" val="246390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Хранит ресурсы сайта (HTML документы, CSS стили, </a:t>
            </a:r>
            <a:r>
              <a:rPr lang="ru-RU" dirty="0" err="1" smtClean="0">
                <a:solidFill>
                  <a:schemeClr val="bg1"/>
                </a:solidFill>
                <a:latin typeface="Calibri" panose="020F0502020204030204" pitchFamily="34" charset="0"/>
              </a:rPr>
              <a:t>JavaScript</a:t>
            </a:r>
            <a:r>
              <a:rPr lang="ru-RU" dirty="0" smtClean="0">
                <a:solidFill>
                  <a:schemeClr val="bg1"/>
                </a:solidFill>
                <a:latin typeface="Calibri" panose="020F0502020204030204" pitchFamily="34" charset="0"/>
              </a:rPr>
              <a:t> файлы и другое) и доставляет их на устройство конечного пользователя (веб-браузер и т.д.). Обычно подключен к сети Интернет и может быть доступен через, доменное имя, например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a:t>
            </a:r>
            <a:endParaRPr lang="ru-RU" sz="1200" kern="1200" noProof="0" dirty="0" smtClean="0">
              <a:solidFill>
                <a:schemeClr val="bg1"/>
              </a:solidFill>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ПО, контролирующее доступ пользователей к размещенным на сервере файлам (минимум HTTP сервера). HTTP сервер это часть ПО которая понимает </a:t>
            </a:r>
            <a:r>
              <a:rPr lang="ru-RU" dirty="0" err="1" smtClean="0">
                <a:solidFill>
                  <a:schemeClr val="bg1"/>
                </a:solidFill>
                <a:latin typeface="Calibri" panose="020F0502020204030204" pitchFamily="34" charset="0"/>
              </a:rPr>
              <a:t>URL’ы</a:t>
            </a:r>
            <a:r>
              <a:rPr lang="ru-RU" dirty="0" smtClean="0">
                <a:solidFill>
                  <a:schemeClr val="bg1"/>
                </a:solidFill>
                <a:latin typeface="Calibri" panose="020F0502020204030204" pitchFamily="34" charset="0"/>
              </a:rPr>
              <a:t> (веб-адреса) и HTTP (протокол который использует браузер для просмотра веб-станиц).</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r>
              <a:rPr lang="en-US" dirty="0" smtClean="0"/>
              <a:t>https://</a:t>
            </a:r>
            <a:r>
              <a:rPr lang="en-US" dirty="0" err="1" smtClean="0"/>
              <a:t>developer.mozilla.org</a:t>
            </a:r>
            <a:r>
              <a:rPr lang="en-US" dirty="0" smtClean="0"/>
              <a:t>/</a:t>
            </a:r>
            <a:r>
              <a:rPr lang="en-US" dirty="0" err="1" smtClean="0"/>
              <a:t>ru</a:t>
            </a:r>
            <a:r>
              <a:rPr lang="en-US" dirty="0" smtClean="0"/>
              <a:t>/docs/Learn/%D0%A7%D1%82%D0%BE_%D1%82%D0%B0%D0%BA%D0%BE%D0%B5_%D0%B2%D0%B5%D0%B1_%D1%81%D0%B5%D1%80%D0%B2%D0%B5%D1%80</a:t>
            </a:r>
          </a:p>
          <a:p>
            <a:r>
              <a:rPr lang="ru-RU" dirty="0" smtClean="0"/>
              <a:t>Веб-сервер — это сетевое приложение, обслуживающее HTTP-запросы от клиентов, обычно веб-браузеров. Веб-сервер принимает запросы и возвращает ответы, обычно вместе с HTML-страницей, изображением, файлом, медиа-потоком или другими данными. Веб-серверы — основа Всемирной паутины. С расширением спектра сетевых сервисов веб-серверы все чаще используются в качестве шлюзов для серверов приложений или сами представляют такие функции (например, </a:t>
            </a:r>
            <a:r>
              <a:rPr lang="ru-RU" dirty="0" err="1" smtClean="0"/>
              <a:t>Apache</a:t>
            </a:r>
            <a:r>
              <a:rPr lang="ru-RU" dirty="0" smtClean="0"/>
              <a:t> </a:t>
            </a:r>
            <a:r>
              <a:rPr lang="ru-RU" dirty="0" err="1" smtClean="0"/>
              <a:t>Tomcat</a:t>
            </a:r>
            <a:r>
              <a:rPr lang="ru-RU" dirty="0" smtClean="0"/>
              <a:t>).</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a:t>
            </a:fld>
            <a:endParaRPr lang="en-US" dirty="0"/>
          </a:p>
        </p:txBody>
      </p:sp>
    </p:spTree>
    <p:extLst>
      <p:ext uri="{BB962C8B-B14F-4D97-AF65-F5344CB8AC3E}">
        <p14:creationId xmlns:p14="http://schemas.microsoft.com/office/powerpoint/2010/main" val="260401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42</a:t>
            </a:fld>
            <a:endParaRPr lang="en-US" dirty="0"/>
          </a:p>
        </p:txBody>
      </p:sp>
    </p:spTree>
    <p:extLst>
      <p:ext uri="{BB962C8B-B14F-4D97-AF65-F5344CB8AC3E}">
        <p14:creationId xmlns:p14="http://schemas.microsoft.com/office/powerpoint/2010/main" val="82313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http://sonyks2007.blogspot.com.by/2015/11/</a:t>
            </a:r>
            <a:r>
              <a:rPr lang="en-US" dirty="0" err="1" smtClean="0"/>
              <a:t>aspnet.html</a:t>
            </a:r>
            <a:endParaRPr lang="ru-RU" dirty="0" smtClean="0"/>
          </a:p>
          <a:p>
            <a:r>
              <a:rPr lang="en-US" dirty="0" smtClean="0"/>
              <a:t>https://</a:t>
            </a:r>
            <a:r>
              <a:rPr lang="en-US" dirty="0" err="1" smtClean="0"/>
              <a:t>geektimes.ru</a:t>
            </a:r>
            <a:r>
              <a:rPr lang="en-US" dirty="0" smtClean="0"/>
              <a:t>/post/62694/</a:t>
            </a:r>
            <a:endParaRPr lang="ru-RU" dirty="0" smtClean="0"/>
          </a:p>
          <a:p>
            <a:r>
              <a:rPr lang="en-US" dirty="0" smtClean="0"/>
              <a:t>http://</a:t>
            </a:r>
            <a:r>
              <a:rPr lang="en-US" dirty="0" err="1" smtClean="0"/>
              <a:t>www.cyberguru.ru</a:t>
            </a:r>
            <a:r>
              <a:rPr lang="en-US" dirty="0" smtClean="0"/>
              <a:t>/</a:t>
            </a:r>
            <a:r>
              <a:rPr lang="en-US" dirty="0" err="1" smtClean="0"/>
              <a:t>microsoft</a:t>
            </a:r>
            <a:r>
              <a:rPr lang="en-US" dirty="0" smtClean="0"/>
              <a:t>-net/asp-net/</a:t>
            </a:r>
            <a:r>
              <a:rPr lang="en-US" dirty="0" err="1" smtClean="0"/>
              <a:t>aspnet</a:t>
            </a:r>
            <a:r>
              <a:rPr lang="en-US" dirty="0" smtClean="0"/>
              <a:t>-request-</a:t>
            </a:r>
            <a:r>
              <a:rPr lang="en-US" dirty="0" err="1" smtClean="0"/>
              <a:t>architecture.html</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43</a:t>
            </a:fld>
            <a:endParaRPr lang="en-US" dirty="0"/>
          </a:p>
        </p:txBody>
      </p:sp>
    </p:spTree>
    <p:extLst>
      <p:ext uri="{BB962C8B-B14F-4D97-AF65-F5344CB8AC3E}">
        <p14:creationId xmlns:p14="http://schemas.microsoft.com/office/powerpoint/2010/main" val="1024875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www.codeproject.com</a:t>
            </a:r>
            <a:r>
              <a:rPr lang="en-US" dirty="0" smtClean="0"/>
              <a:t>/Articles/73728/ASP-NET-Application-and-Page-Life-Cycle</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54</a:t>
            </a:fld>
            <a:endParaRPr lang="en-US" dirty="0"/>
          </a:p>
        </p:txBody>
      </p:sp>
    </p:spTree>
    <p:extLst>
      <p:ext uri="{BB962C8B-B14F-4D97-AF65-F5344CB8AC3E}">
        <p14:creationId xmlns:p14="http://schemas.microsoft.com/office/powerpoint/2010/main" val="116423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56</a:t>
            </a:fld>
            <a:endParaRPr lang="en-US" dirty="0"/>
          </a:p>
        </p:txBody>
      </p:sp>
    </p:spTree>
    <p:extLst>
      <p:ext uri="{BB962C8B-B14F-4D97-AF65-F5344CB8AC3E}">
        <p14:creationId xmlns:p14="http://schemas.microsoft.com/office/powerpoint/2010/main" val="47830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7</a:t>
            </a:fld>
            <a:endParaRPr lang="en-US" dirty="0"/>
          </a:p>
        </p:txBody>
      </p:sp>
    </p:spTree>
    <p:extLst>
      <p:ext uri="{BB962C8B-B14F-4D97-AF65-F5344CB8AC3E}">
        <p14:creationId xmlns:p14="http://schemas.microsoft.com/office/powerpoint/2010/main" val="370282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8</a:t>
            </a:fld>
            <a:endParaRPr lang="en-US" dirty="0"/>
          </a:p>
        </p:txBody>
      </p:sp>
    </p:spTree>
    <p:extLst>
      <p:ext uri="{BB962C8B-B14F-4D97-AF65-F5344CB8AC3E}">
        <p14:creationId xmlns:p14="http://schemas.microsoft.com/office/powerpoint/2010/main" val="279263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a:t>
            </a:fld>
            <a:endParaRPr lang="en-US" dirty="0"/>
          </a:p>
        </p:txBody>
      </p:sp>
    </p:spTree>
    <p:extLst>
      <p:ext uri="{BB962C8B-B14F-4D97-AF65-F5344CB8AC3E}">
        <p14:creationId xmlns:p14="http://schemas.microsoft.com/office/powerpoint/2010/main" val="102509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10</a:t>
            </a:fld>
            <a:endParaRPr lang="en-US" dirty="0"/>
          </a:p>
        </p:txBody>
      </p:sp>
    </p:spTree>
    <p:extLst>
      <p:ext uri="{BB962C8B-B14F-4D97-AF65-F5344CB8AC3E}">
        <p14:creationId xmlns:p14="http://schemas.microsoft.com/office/powerpoint/2010/main" val="37231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p>
          <a:p>
            <a:endParaRPr lang="ru-R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Документы, представленные в виде гипертекста называются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-страницами. Несколько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 объединенных </a:t>
            </a:r>
            <a:r>
              <a:rPr lang="ru-RU" dirty="0" err="1">
                <a:solidFill>
                  <a:schemeClr val="bg1"/>
                </a:solidFill>
                <a:latin typeface="Calibri" panose="020F0502020204030204" pitchFamily="34" charset="0"/>
              </a:rPr>
              <a:t>общеи</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тематикои</a:t>
            </a:r>
            <a:r>
              <a:rPr lang="ru-RU" dirty="0">
                <a:solidFill>
                  <a:schemeClr val="bg1"/>
                </a:solidFill>
                <a:latin typeface="Calibri" panose="020F0502020204030204" pitchFamily="34" charset="0"/>
              </a:rPr>
              <a:t>̆, оформлением, связанных гипертекстовыми ссылками и обычно находящихся на одном и том же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-сервере, называются </a:t>
            </a:r>
            <a:r>
              <a:rPr lang="ru-RU" dirty="0" err="1">
                <a:solidFill>
                  <a:schemeClr val="bg1"/>
                </a:solidFill>
                <a:latin typeface="Calibri" panose="020F0502020204030204" pitchFamily="34" charset="0"/>
              </a:rPr>
              <a:t>web-сайтом</a:t>
            </a:r>
            <a:endParaRPr lang="ru-RU" sz="1200" kern="1200" noProof="0" dirty="0">
              <a:solidFill>
                <a:schemeClr val="bg1"/>
              </a:solidFill>
              <a:latin typeface="Calibri" panose="020F0502020204030204" pitchFamily="34" charset="0"/>
            </a:endParaRP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11</a:t>
            </a:fld>
            <a:endParaRPr lang="en-US" dirty="0"/>
          </a:p>
        </p:txBody>
      </p:sp>
    </p:spTree>
    <p:extLst>
      <p:ext uri="{BB962C8B-B14F-4D97-AF65-F5344CB8AC3E}">
        <p14:creationId xmlns:p14="http://schemas.microsoft.com/office/powerpoint/2010/main" val="26071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mailto:anzhelika_kravchuk@epam.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mailto:anzhelika_kravchuk@epam.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81"/>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2" y="4453471"/>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9"/>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3" y="735997"/>
            <a:ext cx="1379882" cy="645989"/>
          </a:xfrm>
          <a:prstGeom prst="rect">
            <a:avLst/>
          </a:prstGeom>
        </p:spPr>
      </p:pic>
    </p:spTree>
    <p:extLst>
      <p:ext uri="{BB962C8B-B14F-4D97-AF65-F5344CB8AC3E}">
        <p14:creationId xmlns:p14="http://schemas.microsoft.com/office/powerpoint/2010/main" val="29859919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1" y="3429002"/>
            <a:ext cx="8538693" cy="2050626"/>
          </a:xfrm>
          <a:prstGeom prst="rect">
            <a:avLst/>
          </a:prstGeom>
        </p:spPr>
        <p:txBody>
          <a:bodyPr wrap="square">
            <a:spAutoFit/>
          </a:bodyPr>
          <a:lstStyle/>
          <a:p>
            <a:pPr algn="ctr" rtl="0"/>
            <a:r>
              <a:rPr lang="en-US" sz="1818"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1818" b="0" i="0" u="none" strike="noStrike" kern="1200" baseline="0" dirty="0" smtClean="0">
              <a:solidFill>
                <a:schemeClr val="bg1"/>
              </a:solidFill>
              <a:latin typeface="+mj-lt"/>
              <a:cs typeface="Narkisim" panose="020E0502050101010101" pitchFamily="34" charset="-79"/>
            </a:endParaRPr>
          </a:p>
          <a:p>
            <a:pPr algn="ctr" rtl="0"/>
            <a:r>
              <a:rPr lang="en-US" sz="1818"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1818" b="0" i="0" u="none" strike="noStrike" kern="1200" baseline="0" dirty="0" smtClean="0">
                <a:solidFill>
                  <a:schemeClr val="bg1"/>
                </a:solidFill>
                <a:latin typeface="+mj-lt"/>
                <a:cs typeface="Narkisim" panose="020E0502050101010101" pitchFamily="34" charset="-79"/>
              </a:rPr>
              <a:t>To the electronic address: </a:t>
            </a:r>
            <a:r>
              <a:rPr lang="en-US" sz="1818" b="0" i="0" u="none" strike="noStrike" kern="1200" baseline="0" dirty="0" smtClean="0">
                <a:solidFill>
                  <a:schemeClr val="bg1"/>
                </a:solidFill>
                <a:latin typeface="+mj-lt"/>
                <a:cs typeface="Narkisim" panose="020E0502050101010101" pitchFamily="34" charset="-79"/>
                <a:hlinkClick r:id="rId3"/>
              </a:rPr>
              <a:t>anzhelika_kravchuk@epam.com</a:t>
            </a:r>
            <a:r>
              <a:rPr lang="en-US" sz="1818" b="0" i="0" u="none" strike="noStrike" kern="1200" baseline="0" dirty="0" smtClean="0">
                <a:solidFill>
                  <a:schemeClr val="bg1"/>
                </a:solidFill>
                <a:latin typeface="+mj-lt"/>
                <a:cs typeface="Narkisim" panose="020E0502050101010101" pitchFamily="34" charset="-79"/>
              </a:rPr>
              <a:t> </a:t>
            </a:r>
          </a:p>
          <a:p>
            <a:pPr algn="ctr" rtl="0"/>
            <a:r>
              <a:rPr lang="en-US" sz="1818"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1818" b="0" i="0" u="none" strike="noStrike" kern="1200" baseline="0" dirty="0" smtClean="0">
                <a:solidFill>
                  <a:schemeClr val="bg1"/>
                </a:solidFill>
                <a:latin typeface="+mj-lt"/>
                <a:cs typeface="Narkisim" panose="020E0502050101010101" pitchFamily="34" charset="-79"/>
              </a:rPr>
              <a:t>Thank you.</a:t>
            </a:r>
            <a:endParaRPr lang="en-US" sz="1818" b="0" i="0" u="none" strike="noStrike" kern="1200" baseline="0" dirty="0">
              <a:solidFill>
                <a:schemeClr val="bg1"/>
              </a:solidFill>
              <a:latin typeface="+mj-lt"/>
            </a:endParaRPr>
          </a:p>
        </p:txBody>
      </p:sp>
    </p:spTree>
    <p:extLst>
      <p:ext uri="{BB962C8B-B14F-4D97-AF65-F5344CB8AC3E}">
        <p14:creationId xmlns:p14="http://schemas.microsoft.com/office/powerpoint/2010/main" val="1515954582"/>
      </p:ext>
    </p:extLst>
  </p:cSld>
  <p:clrMapOvr>
    <a:masterClrMapping/>
  </p:clrMapOvr>
  <p:transition spd="med"/>
  <p:timing>
    <p:tnLst>
      <p:par>
        <p:cT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2" y="3398263"/>
            <a:ext cx="8538693" cy="483979"/>
          </a:xfrm>
          <a:prstGeom prst="rect">
            <a:avLst/>
          </a:prstGeom>
        </p:spPr>
        <p:txBody>
          <a:bodyPr wrap="square">
            <a:spAutoFit/>
          </a:bodyPr>
          <a:lstStyle/>
          <a:p>
            <a:pPr algn="ctr" rtl="0"/>
            <a:r>
              <a:rPr lang="en-US" sz="2545" b="0" i="0" u="none" strike="noStrike" kern="1200" baseline="0" dirty="0" smtClean="0">
                <a:solidFill>
                  <a:schemeClr val="bg1"/>
                </a:solidFill>
                <a:latin typeface="+mj-lt"/>
                <a:cs typeface="Narkisim" panose="020E0502050101010101" pitchFamily="34" charset="-79"/>
              </a:rPr>
              <a:t>Thank you for attention! </a:t>
            </a:r>
            <a:endParaRPr lang="en-US" sz="2545" b="0" i="0" u="none" strike="noStrike" kern="1200" baseline="0" dirty="0">
              <a:solidFill>
                <a:schemeClr val="bg1"/>
              </a:solidFill>
              <a:latin typeface="+mj-lt"/>
            </a:endParaRPr>
          </a:p>
        </p:txBody>
      </p:sp>
    </p:spTree>
    <p:extLst>
      <p:ext uri="{BB962C8B-B14F-4D97-AF65-F5344CB8AC3E}">
        <p14:creationId xmlns:p14="http://schemas.microsoft.com/office/powerpoint/2010/main" val="780168580"/>
      </p:ext>
    </p:extLst>
  </p:cSld>
  <p:clrMapOvr>
    <a:masterClrMapping/>
  </p:clrMapOvr>
  <p:transition spd="med"/>
  <p:timing>
    <p:tnLst>
      <p:par>
        <p:cT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1" y="3429002"/>
            <a:ext cx="8538693" cy="2050626"/>
          </a:xfrm>
          <a:prstGeom prst="rect">
            <a:avLst/>
          </a:prstGeom>
        </p:spPr>
        <p:txBody>
          <a:bodyPr wrap="square">
            <a:spAutoFit/>
          </a:bodyPr>
          <a:lstStyle/>
          <a:p>
            <a:pPr algn="ctr" rtl="0"/>
            <a:r>
              <a:rPr lang="en-US" sz="1818"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1818" b="0" i="0" u="none" strike="noStrike" kern="1200" baseline="0" dirty="0" smtClean="0">
              <a:solidFill>
                <a:schemeClr val="bg1"/>
              </a:solidFill>
              <a:latin typeface="+mj-lt"/>
              <a:cs typeface="Narkisim" panose="020E0502050101010101" pitchFamily="34" charset="-79"/>
            </a:endParaRPr>
          </a:p>
          <a:p>
            <a:pPr algn="ctr" rtl="0"/>
            <a:r>
              <a:rPr lang="en-US" sz="1818"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1818" b="0" i="0" u="none" strike="noStrike" kern="1200" baseline="0" dirty="0" smtClean="0">
                <a:solidFill>
                  <a:schemeClr val="bg1"/>
                </a:solidFill>
                <a:latin typeface="+mj-lt"/>
                <a:cs typeface="Narkisim" panose="020E0502050101010101" pitchFamily="34" charset="-79"/>
              </a:rPr>
              <a:t>To the electronic address: </a:t>
            </a:r>
            <a:r>
              <a:rPr lang="en-US" sz="1818" b="0" i="0" u="none" strike="noStrike" kern="1200" baseline="0" dirty="0" smtClean="0">
                <a:solidFill>
                  <a:schemeClr val="bg1"/>
                </a:solidFill>
                <a:latin typeface="+mj-lt"/>
                <a:cs typeface="Narkisim" panose="020E0502050101010101" pitchFamily="34" charset="-79"/>
                <a:hlinkClick r:id="rId3"/>
              </a:rPr>
              <a:t>anzhelika_kravchuk@epam.com</a:t>
            </a:r>
            <a:r>
              <a:rPr lang="en-US" sz="1818" b="0" i="0" u="none" strike="noStrike" kern="1200" baseline="0" dirty="0" smtClean="0">
                <a:solidFill>
                  <a:schemeClr val="bg1"/>
                </a:solidFill>
                <a:latin typeface="+mj-lt"/>
                <a:cs typeface="Narkisim" panose="020E0502050101010101" pitchFamily="34" charset="-79"/>
              </a:rPr>
              <a:t> </a:t>
            </a:r>
          </a:p>
          <a:p>
            <a:pPr algn="ctr" rtl="0"/>
            <a:r>
              <a:rPr lang="en-US" sz="1818"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1818" b="0" i="0" u="none" strike="noStrike" kern="1200" baseline="0" dirty="0" smtClean="0">
                <a:solidFill>
                  <a:schemeClr val="bg1"/>
                </a:solidFill>
                <a:latin typeface="+mj-lt"/>
                <a:cs typeface="Narkisim" panose="020E0502050101010101" pitchFamily="34" charset="-79"/>
              </a:rPr>
              <a:t>Thank you.</a:t>
            </a:r>
            <a:endParaRPr lang="en-US" sz="1818" b="0" i="0" u="none" strike="noStrike" kern="1200" baseline="0" dirty="0">
              <a:solidFill>
                <a:schemeClr val="bg1"/>
              </a:solidFill>
              <a:latin typeface="+mj-lt"/>
            </a:endParaRPr>
          </a:p>
        </p:txBody>
      </p:sp>
    </p:spTree>
    <p:extLst>
      <p:ext uri="{BB962C8B-B14F-4D97-AF65-F5344CB8AC3E}">
        <p14:creationId xmlns:p14="http://schemas.microsoft.com/office/powerpoint/2010/main" val="101018205"/>
      </p:ext>
    </p:extLst>
  </p:cSld>
  <p:clrMapOvr>
    <a:masterClrMapping/>
  </p:clrMapOvr>
  <p:transition spd="med"/>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5147311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34319739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7426623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527457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55166004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933936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762000"/>
            <a:ext cx="8610600" cy="5334000"/>
          </a:xfrm>
        </p:spPr>
        <p:txBody>
          <a:bodyPr/>
          <a:lstStyle>
            <a:lvl1pPr>
              <a:buFont typeface="Wingdings" pitchFamily="2" charset="2"/>
              <a:buChar char="§"/>
              <a:defRPr sz="1800">
                <a:latin typeface="Helvetica LT Std"/>
              </a:defRPr>
            </a:lvl1pPr>
            <a:lvl2pPr>
              <a:defRPr sz="1800">
                <a:latin typeface="Helvetica LT Std"/>
              </a:defRPr>
            </a:lvl2pPr>
            <a:lvl3pPr>
              <a:defRPr sz="1600">
                <a:latin typeface="Helvetica LT Std"/>
              </a:defRPr>
            </a:lvl3pPr>
            <a:lvl4pPr>
              <a:defRPr sz="1400">
                <a:latin typeface="Helvetica LT Std"/>
              </a:defRPr>
            </a:lvl4pPr>
            <a:lvl5pPr>
              <a:defRPr sz="1400">
                <a:latin typeface="Helvetica LT St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6945345" y="6496092"/>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
        <p:nvSpPr>
          <p:cNvPr id="5"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9527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2" y="3398263"/>
            <a:ext cx="8538693" cy="483979"/>
          </a:xfrm>
          <a:prstGeom prst="rect">
            <a:avLst/>
          </a:prstGeom>
        </p:spPr>
        <p:txBody>
          <a:bodyPr wrap="square">
            <a:spAutoFit/>
          </a:bodyPr>
          <a:lstStyle/>
          <a:p>
            <a:pPr algn="ctr" rtl="0"/>
            <a:r>
              <a:rPr lang="en-US" sz="2545" b="0" i="0" u="none" strike="noStrike" kern="1200" baseline="0" dirty="0" smtClean="0">
                <a:solidFill>
                  <a:schemeClr val="bg1"/>
                </a:solidFill>
                <a:latin typeface="+mj-lt"/>
                <a:cs typeface="Narkisim" panose="020E0502050101010101" pitchFamily="34" charset="-79"/>
              </a:rPr>
              <a:t>Thank you for attention! </a:t>
            </a:r>
            <a:endParaRPr lang="en-US" sz="2545" b="0" i="0" u="none" strike="noStrike" kern="1200" baseline="0" dirty="0">
              <a:solidFill>
                <a:schemeClr val="bg1"/>
              </a:solidFill>
              <a:latin typeface="+mj-lt"/>
            </a:endParaRPr>
          </a:p>
        </p:txBody>
      </p:sp>
    </p:spTree>
    <p:extLst>
      <p:ext uri="{BB962C8B-B14F-4D97-AF65-F5344CB8AC3E}">
        <p14:creationId xmlns:p14="http://schemas.microsoft.com/office/powerpoint/2010/main" val="589388987"/>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11806406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83" r:id="rId8"/>
    <p:sldLayoutId id="2147483684" r:id="rId9"/>
    <p:sldLayoutId id="2147483685" r:id="rId10"/>
    <p:sldLayoutId id="2147483686" r:id="rId11"/>
    <p:sldLayoutId id="2147483687" r:id="rId12"/>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TR/html5/" TargetMode="External"/><Relationship Id="rId4" Type="http://schemas.openxmlformats.org/officeDocument/2006/relationships/hyperlink" Target="https://html.spec.whatwg.org/"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www.tutorialspoint.com/http/index.htm"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marly.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net.e-publish.ru/p214aa1.html"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marly.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 Id="rId3" Type="http://schemas.openxmlformats.org/officeDocument/2006/relationships/hyperlink" Target="https://msdn.microsoft.com/ru-ru/library/ms178473(v=vs.100).aspx"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gs.statcounter.com/"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p:txBody>
          <a:bodyPr/>
          <a:lstStyle/>
          <a:p>
            <a:r>
              <a:rPr lang="en-US" sz="4400" dirty="0" smtClean="0"/>
              <a:t>Web - </a:t>
            </a:r>
            <a:r>
              <a:rPr lang="en-US" sz="4400" dirty="0" err="1" smtClean="0"/>
              <a:t>BasiCs</a:t>
            </a:r>
            <a:r>
              <a:rPr lang="ru-RU" sz="4400" dirty="0" smtClean="0"/>
              <a:t>.</a:t>
            </a:r>
            <a:endParaRPr lang="en-US" dirty="0"/>
          </a:p>
        </p:txBody>
      </p:sp>
      <p:sp>
        <p:nvSpPr>
          <p:cNvPr id="5" name="Текст 4"/>
          <p:cNvSpPr>
            <a:spLocks noGrp="1"/>
          </p:cNvSpPr>
          <p:nvPr>
            <p:ph type="body" sz="quarter" idx="11"/>
          </p:nvPr>
        </p:nvSpPr>
        <p:spPr>
          <a:xfrm>
            <a:off x="296214" y="3561899"/>
            <a:ext cx="2217595" cy="370101"/>
          </a:xfrm>
        </p:spPr>
        <p:txBody>
          <a:bodyPr/>
          <a:lstStyle/>
          <a:p>
            <a:r>
              <a:rPr lang="en-US" dirty="0"/>
              <a:t>.NET &amp; JS Lab</a:t>
            </a:r>
          </a:p>
        </p:txBody>
      </p:sp>
      <p:sp>
        <p:nvSpPr>
          <p:cNvPr id="6" name="Текст 5"/>
          <p:cNvSpPr>
            <a:spLocks noGrp="1"/>
          </p:cNvSpPr>
          <p:nvPr>
            <p:ph type="body" sz="quarter" idx="17"/>
          </p:nvPr>
        </p:nvSpPr>
        <p:spPr/>
        <p:txBody>
          <a:bodyPr/>
          <a:lstStyle/>
          <a:p>
            <a:r>
              <a:rPr lang="en-US" dirty="0" err="1"/>
              <a:t>Anzhelika</a:t>
            </a:r>
            <a:r>
              <a:rPr lang="en-US" dirty="0"/>
              <a:t> KRAVCHUK</a:t>
            </a:r>
          </a:p>
        </p:txBody>
      </p:sp>
    </p:spTree>
    <p:extLst>
      <p:ext uri="{BB962C8B-B14F-4D97-AF65-F5344CB8AC3E}">
        <p14:creationId xmlns:p14="http://schemas.microsoft.com/office/powerpoint/2010/main" val="3876737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Addressing of web resources</a:t>
            </a:r>
            <a:r>
              <a:rPr lang="ru-RU" dirty="0" smtClean="0"/>
              <a:t>. </a:t>
            </a:r>
            <a:r>
              <a:rPr lang="ru-RU" dirty="0"/>
              <a:t>URL, URN, URI</a:t>
            </a:r>
            <a:endParaRPr lang="en-US" dirty="0"/>
          </a:p>
        </p:txBody>
      </p:sp>
      <p:sp>
        <p:nvSpPr>
          <p:cNvPr id="5" name="Скругленный прямоугольник 4"/>
          <p:cNvSpPr/>
          <p:nvPr/>
        </p:nvSpPr>
        <p:spPr>
          <a:xfrm>
            <a:off x="228600" y="3200400"/>
            <a:ext cx="8686800" cy="262348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onsolas" panose="020B0609020204030204" pitchFamily="49" charset="0"/>
                <a:cs typeface="Consolas" panose="020B0609020204030204" pitchFamily="49" charset="0"/>
              </a:rPr>
              <a:t>URI = http://handynotes.ru/2009/09/uri-url-urn.html</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URL = http://handynotes.ru</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URN = /2009/09/uri-url-urn.html</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URI is a concept of the abstract identifier whereas URL and URN specific implementation — the address and a name</a:t>
            </a:r>
            <a:endParaRPr lang="ru-RU" b="1" dirty="0">
              <a:latin typeface="Consolas" panose="020B0609020204030204" pitchFamily="49" charset="0"/>
              <a:cs typeface="Consolas" panose="020B0609020204030204" pitchFamily="49"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78825"/>
            <a:ext cx="4572000" cy="2754630"/>
          </a:xfrm>
          <a:prstGeom prst="rect">
            <a:avLst/>
          </a:prstGeom>
        </p:spPr>
      </p:pic>
      <p:sp>
        <p:nvSpPr>
          <p:cNvPr id="10" name="Прямоугольник 9"/>
          <p:cNvSpPr/>
          <p:nvPr/>
        </p:nvSpPr>
        <p:spPr>
          <a:xfrm>
            <a:off x="228600" y="5955030"/>
            <a:ext cx="8686800" cy="369332"/>
          </a:xfrm>
          <a:prstGeom prst="rect">
            <a:avLst/>
          </a:prstGeom>
        </p:spPr>
        <p:txBody>
          <a:bodyPr wrap="square">
            <a:spAutoFit/>
          </a:bodyPr>
          <a:lstStyle/>
          <a:p>
            <a:r>
              <a:rPr lang="en-US" u="sng" dirty="0">
                <a:solidFill>
                  <a:srgbClr val="0000FF"/>
                </a:solidFill>
                <a:latin typeface="Calibri" panose="020F0502020204030204" pitchFamily="34" charset="0"/>
              </a:rPr>
              <a:t>http://www.w3schools.com/tags/ref_urlencode.asp</a:t>
            </a:r>
          </a:p>
        </p:txBody>
      </p:sp>
    </p:spTree>
    <p:extLst>
      <p:ext uri="{BB962C8B-B14F-4D97-AF65-F5344CB8AC3E}">
        <p14:creationId xmlns:p14="http://schemas.microsoft.com/office/powerpoint/2010/main" val="3413055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Language of a hypertext marking of HTML</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863" y="770468"/>
            <a:ext cx="4851345" cy="3191932"/>
          </a:xfrm>
          <a:prstGeom prst="rect">
            <a:avLst/>
          </a:prstGeom>
        </p:spPr>
      </p:pic>
      <p:sp>
        <p:nvSpPr>
          <p:cNvPr id="8" name="Блок-схема: альтернативный процесс 7"/>
          <p:cNvSpPr/>
          <p:nvPr/>
        </p:nvSpPr>
        <p:spPr>
          <a:xfrm>
            <a:off x="194185" y="3952568"/>
            <a:ext cx="8679873" cy="23167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a:r>
              <a:rPr lang="en-US" dirty="0">
                <a:solidFill>
                  <a:schemeClr val="bg1"/>
                </a:solidFill>
                <a:latin typeface="Calibri" panose="020F0502020204030204" pitchFamily="34" charset="0"/>
              </a:rPr>
              <a:t>The main type of resources of the World Wide Web — hypertext pages. The hypertext is the literal text labeled by the special controlling constructions — tags. The browser reads out tags and interprets them as formatting commands on the information output. Tags describe structure of the document, and special tags, anchors and hyperlinks, allow to establish connection between web pages and to move both in the web site, and between the websites.</a:t>
            </a:r>
          </a:p>
        </p:txBody>
      </p:sp>
    </p:spTree>
    <p:extLst>
      <p:ext uri="{BB962C8B-B14F-4D97-AF65-F5344CB8AC3E}">
        <p14:creationId xmlns:p14="http://schemas.microsoft.com/office/powerpoint/2010/main" val="298076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Language of a hypertext marking of HTML</a:t>
            </a:r>
            <a:endParaRPr lang="ru-RU" dirty="0"/>
          </a:p>
        </p:txBody>
      </p:sp>
      <p:sp>
        <p:nvSpPr>
          <p:cNvPr id="5" name="Скругленный прямоугольник 4"/>
          <p:cNvSpPr/>
          <p:nvPr/>
        </p:nvSpPr>
        <p:spPr>
          <a:xfrm>
            <a:off x="220133" y="840658"/>
            <a:ext cx="8686800" cy="1981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HTML (</a:t>
            </a:r>
            <a:r>
              <a:rPr lang="en-US" dirty="0" err="1">
                <a:latin typeface="Calibri" panose="020F0502020204030204" pitchFamily="34" charset="0"/>
              </a:rPr>
              <a:t>HyperText</a:t>
            </a:r>
            <a:r>
              <a:rPr lang="en-US" dirty="0">
                <a:latin typeface="Calibri" panose="020F0502020204030204" pitchFamily="34" charset="0"/>
              </a:rPr>
              <a:t> Markup Language) — a standard markup language of documents in the World Wide Web. The majority of web pages are created by means of the HTML language. The HTML language is interpreted by the browser and displayed in the form of the document, in the form, convenient for the person. HTML is application of SGML (standard generalized markup language) and conforms to the international ISO 8879.</a:t>
            </a:r>
            <a:endParaRPr lang="ru-RU" dirty="0">
              <a:latin typeface="Calibri" panose="020F0502020204030204" pitchFamily="34" charset="0"/>
            </a:endParaRPr>
          </a:p>
        </p:txBody>
      </p:sp>
      <p:sp>
        <p:nvSpPr>
          <p:cNvPr id="2" name="Прямоугольник 1"/>
          <p:cNvSpPr/>
          <p:nvPr/>
        </p:nvSpPr>
        <p:spPr>
          <a:xfrm>
            <a:off x="220133" y="6019800"/>
            <a:ext cx="3249672" cy="369332"/>
          </a:xfrm>
          <a:prstGeom prst="rect">
            <a:avLst/>
          </a:prstGeom>
        </p:spPr>
        <p:txBody>
          <a:bodyPr wrap="none">
            <a:spAutoFit/>
          </a:bodyPr>
          <a:lstStyle/>
          <a:p>
            <a:r>
              <a:rPr lang="en-US" dirty="0">
                <a:hlinkClick r:id="rId3"/>
              </a:rPr>
              <a:t>https://www.w3.org/TR/html5/</a:t>
            </a:r>
            <a:r>
              <a:rPr lang="en-US" dirty="0"/>
              <a:t> </a:t>
            </a:r>
          </a:p>
        </p:txBody>
      </p:sp>
      <p:sp>
        <p:nvSpPr>
          <p:cNvPr id="3" name="Прямоугольник 2"/>
          <p:cNvSpPr/>
          <p:nvPr/>
        </p:nvSpPr>
        <p:spPr>
          <a:xfrm>
            <a:off x="3469805" y="6019800"/>
            <a:ext cx="3236784" cy="369332"/>
          </a:xfrm>
          <a:prstGeom prst="rect">
            <a:avLst/>
          </a:prstGeom>
        </p:spPr>
        <p:txBody>
          <a:bodyPr wrap="none">
            <a:spAutoFit/>
          </a:bodyPr>
          <a:lstStyle/>
          <a:p>
            <a:r>
              <a:rPr lang="en-US" dirty="0">
                <a:hlinkClick r:id="rId4"/>
              </a:rPr>
              <a:t>https://html.spec.whatwg.org/</a:t>
            </a:r>
            <a:r>
              <a:rPr lang="en-US" dirty="0"/>
              <a:t> </a:t>
            </a:r>
          </a:p>
        </p:txBody>
      </p:sp>
    </p:spTree>
    <p:extLst>
      <p:ext uri="{BB962C8B-B14F-4D97-AF65-F5344CB8AC3E}">
        <p14:creationId xmlns:p14="http://schemas.microsoft.com/office/powerpoint/2010/main" val="225614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Language of a hypertext marking of HTML</a:t>
            </a:r>
          </a:p>
        </p:txBody>
      </p:sp>
      <p:pic>
        <p:nvPicPr>
          <p:cNvPr id="4" name="Рисунок 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733" y="914400"/>
            <a:ext cx="8756534" cy="4114800"/>
          </a:xfrm>
          <a:prstGeom prst="rect">
            <a:avLst/>
          </a:prstGeom>
        </p:spPr>
      </p:pic>
    </p:spTree>
    <p:extLst>
      <p:ext uri="{BB962C8B-B14F-4D97-AF65-F5344CB8AC3E}">
        <p14:creationId xmlns:p14="http://schemas.microsoft.com/office/powerpoint/2010/main" val="1526909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3245521" y="932188"/>
            <a:ext cx="5672667" cy="306533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In Bhutan when people get acquainted, they usually welcome each other the words "Your Body Feels Well?". In Japan they can bow, depending on a situation. In Oman men usually kiss each other on a nose, after handshake. In Cambodia and Thailand they usually connect palms, as in case of a prayer. All this protocols of communication, the simple sequence of rules which matters and prepares both sides for information exchange</a:t>
            </a:r>
            <a:r>
              <a:rPr lang="ru-RU" dirty="0" smtClean="0">
                <a:latin typeface="Calibri" panose="020F0502020204030204" pitchFamily="34" charset="0"/>
              </a:rPr>
              <a:t>.</a:t>
            </a:r>
            <a:endParaRPr lang="ru-RU" dirty="0">
              <a:latin typeface="Calibri" panose="020F0502020204030204" pitchFamily="34" charset="0"/>
            </a:endParaRPr>
          </a:p>
        </p:txBody>
      </p:sp>
      <p:pic>
        <p:nvPicPr>
          <p:cNvPr id="2" name="Рисунок 1"/>
          <p:cNvPicPr>
            <a:picLocks noChangeAspect="1"/>
          </p:cNvPicPr>
          <p:nvPr/>
        </p:nvPicPr>
        <p:blipFill>
          <a:blip r:embed="rId3"/>
          <a:stretch>
            <a:fillRect/>
          </a:stretch>
        </p:blipFill>
        <p:spPr>
          <a:xfrm>
            <a:off x="177416" y="981935"/>
            <a:ext cx="2925825" cy="2209800"/>
          </a:xfrm>
          <a:prstGeom prst="rect">
            <a:avLst/>
          </a:prstGeom>
        </p:spPr>
      </p:pic>
      <p:pic>
        <p:nvPicPr>
          <p:cNvPr id="3" name="Рисунок 2"/>
          <p:cNvPicPr>
            <a:picLocks noChangeAspect="1"/>
          </p:cNvPicPr>
          <p:nvPr/>
        </p:nvPicPr>
        <p:blipFill>
          <a:blip r:embed="rId4"/>
          <a:stretch>
            <a:fillRect/>
          </a:stretch>
        </p:blipFill>
        <p:spPr>
          <a:xfrm>
            <a:off x="54415" y="3733800"/>
            <a:ext cx="3171825" cy="2261766"/>
          </a:xfrm>
          <a:prstGeom prst="rect">
            <a:avLst/>
          </a:prstGeom>
        </p:spPr>
      </p:pic>
      <p:sp>
        <p:nvSpPr>
          <p:cNvPr id="8" name="Скругленный прямоугольник 7"/>
          <p:cNvSpPr/>
          <p:nvPr/>
        </p:nvSpPr>
        <p:spPr>
          <a:xfrm>
            <a:off x="3245521" y="4304320"/>
            <a:ext cx="5672667" cy="141067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Hypertext Transfer Protocol or HTTP is the effective application layer protocol which prepares computers for information exchange</a:t>
            </a:r>
            <a:endParaRPr lang="ru-RU" dirty="0">
              <a:latin typeface="Calibri" panose="020F0502020204030204" pitchFamily="34" charset="0"/>
            </a:endParaRPr>
          </a:p>
        </p:txBody>
      </p:sp>
      <p:sp>
        <p:nvSpPr>
          <p:cNvPr id="6" name="Rectangle 5"/>
          <p:cNvSpPr/>
          <p:nvPr/>
        </p:nvSpPr>
        <p:spPr>
          <a:xfrm>
            <a:off x="3226240" y="5933036"/>
            <a:ext cx="4821560" cy="369332"/>
          </a:xfrm>
          <a:prstGeom prst="rect">
            <a:avLst/>
          </a:prstGeom>
        </p:spPr>
        <p:txBody>
          <a:bodyPr wrap="square">
            <a:spAutoFit/>
          </a:bodyPr>
          <a:lstStyle/>
          <a:p>
            <a:r>
              <a:rPr lang="en-US" dirty="0">
                <a:latin typeface="Calibri" charset="0"/>
                <a:ea typeface="Calibri" charset="0"/>
                <a:cs typeface="Calibri" charset="0"/>
                <a:hlinkClick r:id="rId5"/>
              </a:rPr>
              <a:t>http://</a:t>
            </a:r>
            <a:r>
              <a:rPr lang="en-US" dirty="0" smtClean="0">
                <a:latin typeface="Calibri" charset="0"/>
                <a:ea typeface="Calibri" charset="0"/>
                <a:cs typeface="Calibri" charset="0"/>
                <a:hlinkClick r:id="rId5"/>
              </a:rPr>
              <a:t>www.tutorialspoint.com/http/index.htm</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
        <p:nvSpPr>
          <p:cNvPr id="9" name="Заголовок 3"/>
          <p:cNvSpPr>
            <a:spLocks noGrp="1"/>
          </p:cNvSpPr>
          <p:nvPr>
            <p:ph type="title"/>
          </p:nvPr>
        </p:nvSpPr>
        <p:spPr>
          <a:xfrm>
            <a:off x="0" y="0"/>
            <a:ext cx="9144000" cy="578825"/>
          </a:xfrm>
        </p:spPr>
        <p:txBody>
          <a:bodyPr/>
          <a:lstStyle/>
          <a:p>
            <a:r>
              <a:rPr lang="en-US" dirty="0"/>
              <a:t>HTTP protocol</a:t>
            </a:r>
            <a:endParaRPr lang="ru-RU" dirty="0"/>
          </a:p>
        </p:txBody>
      </p:sp>
    </p:spTree>
    <p:extLst>
      <p:ext uri="{BB962C8B-B14F-4D97-AF65-F5344CB8AC3E}">
        <p14:creationId xmlns:p14="http://schemas.microsoft.com/office/powerpoint/2010/main" val="64272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a:t>
            </a:r>
            <a:endParaRPr lang="ru-RU" dirty="0"/>
          </a:p>
        </p:txBody>
      </p:sp>
      <p:sp>
        <p:nvSpPr>
          <p:cNvPr id="5" name="Скругленный прямоугольник 4"/>
          <p:cNvSpPr/>
          <p:nvPr/>
        </p:nvSpPr>
        <p:spPr>
          <a:xfrm>
            <a:off x="2667000" y="578824"/>
            <a:ext cx="6248400" cy="330737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The quote from Wikipedia: </a:t>
            </a:r>
          </a:p>
          <a:p>
            <a:r>
              <a:rPr lang="en-US" b="1" dirty="0">
                <a:latin typeface="Calibri" panose="020F0502020204030204" pitchFamily="34" charset="0"/>
              </a:rPr>
              <a:t>HTTP (abbr. from the English </a:t>
            </a:r>
            <a:r>
              <a:rPr lang="en-US" b="1" dirty="0" err="1">
                <a:latin typeface="Calibri" panose="020F0502020204030204" pitchFamily="34" charset="0"/>
              </a:rPr>
              <a:t>HyperText</a:t>
            </a:r>
            <a:r>
              <a:rPr lang="en-US" b="1" dirty="0">
                <a:latin typeface="Calibri" panose="020F0502020204030204" pitchFamily="34" charset="0"/>
              </a:rPr>
              <a:t> Transfer Protocol — "hypertext transfer protocol") — the application layer protocol of data transfer. A basis of the HTTP protocol is the client-server Technology, that is existence of customers (clients, users) who initiate connection is supposed and send a request, and suppliers (servers) which expect connection of clients for receiving a request make necessary actions and return back the message with result.</a:t>
            </a:r>
            <a:endParaRPr lang="ru-RU" dirty="0">
              <a:latin typeface="Calibri" panose="020F0502020204030204" pitchFamily="34"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15270"/>
            <a:ext cx="2863165" cy="1634484"/>
          </a:xfrm>
          <a:prstGeom prst="rect">
            <a:avLst/>
          </a:prstGeom>
        </p:spPr>
      </p:pic>
      <p:sp>
        <p:nvSpPr>
          <p:cNvPr id="6" name="Скругленный прямоугольник 5"/>
          <p:cNvSpPr/>
          <p:nvPr/>
        </p:nvSpPr>
        <p:spPr>
          <a:xfrm>
            <a:off x="228600" y="4038600"/>
            <a:ext cx="8686800" cy="232545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main subject to manipulation in HTTP is the resource which specifies URI (Uniform Resource Identifier – a unique identifier of a resource) in the client's request. The main resources are the files which are stored on the server, but others logical (e.g. the directory on the server) or the abstract objects (e.g. ISBN) can be them also. The HTTP protocol allows to specify a method of representation (coding) of the same resource in different parameters: to mime-type, language etc. Thanks to this opportunity the client and a Web server can exchange binary data though this protocol is text.</a:t>
            </a:r>
            <a:endParaRPr lang="ru-RU" dirty="0">
              <a:latin typeface="Calibri" panose="020F0502020204030204" pitchFamily="34" charset="0"/>
            </a:endParaRPr>
          </a:p>
        </p:txBody>
      </p:sp>
    </p:spTree>
    <p:extLst>
      <p:ext uri="{BB962C8B-B14F-4D97-AF65-F5344CB8AC3E}">
        <p14:creationId xmlns:p14="http://schemas.microsoft.com/office/powerpoint/2010/main" val="1941453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latin typeface="Helvetica" panose="020B0604020202020204" pitchFamily="34" charset="0"/>
                <a:cs typeface="Helvetica" panose="020B0604020202020204" pitchFamily="34" charset="0"/>
              </a:rPr>
              <a:t>HTTP transaction</a:t>
            </a:r>
            <a:endParaRPr lang="en-US" dirty="0"/>
          </a:p>
        </p:txBody>
      </p:sp>
      <p:grpSp>
        <p:nvGrpSpPr>
          <p:cNvPr id="141" name="Group 140"/>
          <p:cNvGrpSpPr/>
          <p:nvPr/>
        </p:nvGrpSpPr>
        <p:grpSpPr>
          <a:xfrm>
            <a:off x="26131" y="381000"/>
            <a:ext cx="8960251" cy="6019799"/>
            <a:chOff x="26131" y="381000"/>
            <a:chExt cx="8960251" cy="6019799"/>
          </a:xfrm>
        </p:grpSpPr>
        <p:grpSp>
          <p:nvGrpSpPr>
            <p:cNvPr id="49" name="Группа 48"/>
            <p:cNvGrpSpPr/>
            <p:nvPr/>
          </p:nvGrpSpPr>
          <p:grpSpPr>
            <a:xfrm>
              <a:off x="58491" y="2454728"/>
              <a:ext cx="2573015" cy="1685298"/>
              <a:chOff x="66675" y="2021774"/>
              <a:chExt cx="3914775" cy="2382450"/>
            </a:xfrm>
          </p:grpSpPr>
          <p:sp>
            <p:nvSpPr>
              <p:cNvPr id="40" name="Прямоугольник с двумя скругленными соседними углами 39"/>
              <p:cNvSpPr/>
              <p:nvPr/>
            </p:nvSpPr>
            <p:spPr>
              <a:xfrm>
                <a:off x="271463" y="2021774"/>
                <a:ext cx="3505200" cy="2247863"/>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1" name="Прямоугольник с двумя скругленными соседними углами 40"/>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Прямоугольник с двумя скругленными соседними углами 42"/>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Овал 43"/>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245950" y="2290948"/>
                <a:ext cx="1633105" cy="2082189"/>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Овал 45"/>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a:off x="3292509" y="3200400"/>
                <a:ext cx="669891" cy="1181643"/>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8" name="Овал 47"/>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64" name="Облако 63"/>
            <p:cNvSpPr/>
            <p:nvPr/>
          </p:nvSpPr>
          <p:spPr>
            <a:xfrm>
              <a:off x="2638049" y="381000"/>
              <a:ext cx="4009560" cy="6019799"/>
            </a:xfrm>
            <a:prstGeom prst="cloud">
              <a:avLst/>
            </a:prstGeom>
            <a:no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2000" dirty="0">
                <a:latin typeface="Segoe Script" panose="020B0504020000000003" pitchFamily="34" charset="0"/>
                <a:ea typeface="Cambria Math" panose="02040503050406030204" pitchFamily="18" charset="0"/>
              </a:endParaRPr>
            </a:p>
          </p:txBody>
        </p:sp>
        <p:sp>
          <p:nvSpPr>
            <p:cNvPr id="3" name="Curved Left Arrow 2"/>
            <p:cNvSpPr/>
            <p:nvPr/>
          </p:nvSpPr>
          <p:spPr>
            <a:xfrm>
              <a:off x="2438400" y="2405743"/>
              <a:ext cx="4305980" cy="1861457"/>
            </a:xfrm>
            <a:prstGeom prst="curvedLeftArrow">
              <a:avLst>
                <a:gd name="adj1" fmla="val 13675"/>
                <a:gd name="adj2" fmla="val 42234"/>
                <a:gd name="adj3" fmla="val 20224"/>
              </a:avLst>
            </a:prstGeom>
            <a:solidFill>
              <a:schemeClr val="bg1">
                <a:lumMod val="7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50" name="TextBox 49"/>
            <p:cNvSpPr txBox="1"/>
            <p:nvPr/>
          </p:nvSpPr>
          <p:spPr>
            <a:xfrm>
              <a:off x="26131" y="1946755"/>
              <a:ext cx="2877711"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a:t>
              </a:r>
              <a:r>
                <a:rPr lang="en-US" sz="1600" b="1" dirty="0" err="1" smtClean="0">
                  <a:solidFill>
                    <a:schemeClr val="accent3">
                      <a:lumMod val="50000"/>
                    </a:schemeClr>
                  </a:solidFill>
                  <a:latin typeface="Consolas" panose="020B0609020204030204" pitchFamily="49" charset="0"/>
                  <a:cs typeface="Consolas" panose="020B0609020204030204" pitchFamily="49" charset="0"/>
                </a:rPr>
                <a:t>xyz.com</a:t>
              </a:r>
              <a:r>
                <a:rPr lang="en-US" sz="1600" b="1" dirty="0" smtClean="0">
                  <a:solidFill>
                    <a:schemeClr val="accent3">
                      <a:lumMod val="50000"/>
                    </a:schemeClr>
                  </a:solidFill>
                  <a:latin typeface="Consolas" panose="020B0609020204030204" pitchFamily="49" charset="0"/>
                  <a:cs typeface="Consolas" panose="020B0609020204030204" pitchFamily="49" charset="0"/>
                </a:rPr>
                <a:t>/</a:t>
              </a:r>
              <a:r>
                <a:rPr lang="en-US" sz="1600" b="1" dirty="0" err="1" smtClean="0">
                  <a:solidFill>
                    <a:schemeClr val="accent3">
                      <a:lumMod val="50000"/>
                    </a:schemeClr>
                  </a:solidFill>
                  <a:latin typeface="Consolas" panose="020B0609020204030204" pitchFamily="49" charset="0"/>
                  <a:cs typeface="Consolas" panose="020B0609020204030204" pitchFamily="49" charset="0"/>
                </a:rPr>
                <a:t>home.html</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1" name="TextBox 50"/>
            <p:cNvSpPr txBox="1"/>
            <p:nvPr/>
          </p:nvSpPr>
          <p:spPr>
            <a:xfrm>
              <a:off x="323322" y="2979734"/>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Client-side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sp>
          <p:nvSpPr>
            <p:cNvPr id="11" name="Folded Corner 10"/>
            <p:cNvSpPr/>
            <p:nvPr/>
          </p:nvSpPr>
          <p:spPr>
            <a:xfrm>
              <a:off x="2942623" y="820934"/>
              <a:ext cx="3664593" cy="2074666"/>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GET /</a:t>
              </a:r>
              <a:r>
                <a:rPr lang="en-US" sz="1400" dirty="0" err="1" smtClean="0">
                  <a:solidFill>
                    <a:schemeClr val="accent3">
                      <a:lumMod val="50000"/>
                    </a:schemeClr>
                  </a:solidFill>
                  <a:latin typeface="Consolas" panose="020B0609020204030204" pitchFamily="49" charset="0"/>
                </a:rPr>
                <a:t>home.html</a:t>
              </a:r>
              <a:r>
                <a:rPr lang="en-US" sz="1400" dirty="0" smtClean="0">
                  <a:solidFill>
                    <a:schemeClr val="accent3">
                      <a:lumMod val="50000"/>
                    </a:schemeClr>
                  </a:solidFill>
                  <a:latin typeface="Consolas" panose="020B0609020204030204" pitchFamily="49" charset="0"/>
                </a:rPr>
                <a:t> HTTP/1.1</a:t>
              </a:r>
              <a:endParaRPr lang="en-US" sz="1400" dirty="0">
                <a:solidFill>
                  <a:schemeClr val="accent3">
                    <a:lumMod val="50000"/>
                  </a:schemeClr>
                </a:solidFill>
                <a:latin typeface="Consolas" panose="020B0609020204030204" pitchFamily="49" charset="0"/>
                <a:hlinkClick r:id="rId3"/>
              </a:endParaRPr>
            </a:p>
            <a:p>
              <a:r>
                <a:rPr lang="en-US" sz="1400" dirty="0">
                  <a:solidFill>
                    <a:schemeClr val="accent3">
                      <a:lumMod val="50000"/>
                    </a:schemeClr>
                  </a:solidFill>
                  <a:latin typeface="Consolas" panose="020B0609020204030204" pitchFamily="49" charset="0"/>
                </a:rPr>
                <a:t>Host: </a:t>
              </a:r>
              <a:r>
                <a:rPr lang="en-US" sz="1400" dirty="0" err="1" smtClean="0">
                  <a:solidFill>
                    <a:schemeClr val="accent3">
                      <a:lumMod val="50000"/>
                    </a:schemeClr>
                  </a:solidFill>
                  <a:latin typeface="Consolas" panose="020B0609020204030204" pitchFamily="49" charset="0"/>
                </a:rPr>
                <a:t>xyz.com</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Connection: keep-alive</a:t>
              </a:r>
            </a:p>
            <a:p>
              <a:r>
                <a:rPr lang="en-US" sz="1400" dirty="0">
                  <a:solidFill>
                    <a:schemeClr val="accent3">
                      <a:lumMod val="50000"/>
                    </a:schemeClr>
                  </a:solidFill>
                  <a:latin typeface="Consolas" panose="020B0609020204030204" pitchFamily="49" charset="0"/>
                </a:rPr>
                <a:t>Accept: </a:t>
              </a:r>
              <a:r>
                <a:rPr lang="en-US" sz="1400" dirty="0" smtClean="0">
                  <a:solidFill>
                    <a:schemeClr val="accent3">
                      <a:lumMod val="50000"/>
                    </a:schemeClr>
                  </a:solidFill>
                  <a:latin typeface="Consolas" panose="020B0609020204030204" pitchFamily="49" charset="0"/>
                </a:rPr>
                <a:t>image/</a:t>
              </a:r>
              <a:r>
                <a:rPr lang="en-US" sz="1400" dirty="0" err="1" smtClean="0">
                  <a:solidFill>
                    <a:schemeClr val="accent3">
                      <a:lumMod val="50000"/>
                    </a:schemeClr>
                  </a:solidFill>
                  <a:latin typeface="Consolas" panose="020B0609020204030204" pitchFamily="49" charset="0"/>
                </a:rPr>
                <a:t>gif,image</a:t>
              </a:r>
              <a:r>
                <a:rPr lang="en-US" sz="1400" dirty="0" smtClean="0">
                  <a:solidFill>
                    <a:schemeClr val="accent3">
                      <a:lumMod val="50000"/>
                    </a:schemeClr>
                  </a:solidFill>
                  <a:latin typeface="Consolas" panose="020B0609020204030204" pitchFamily="49" charset="0"/>
                </a:rPr>
                <a:t>/jpeg</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User-Agent: Mozilla/5.0 </a:t>
              </a:r>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Accept-Encoding</a:t>
              </a:r>
              <a:r>
                <a:rPr lang="en-US" sz="1400" dirty="0">
                  <a:solidFill>
                    <a:schemeClr val="accent3">
                      <a:lumMod val="50000"/>
                    </a:schemeClr>
                  </a:solidFill>
                  <a:latin typeface="Consolas" panose="020B0609020204030204" pitchFamily="49" charset="0"/>
                </a:rPr>
                <a:t>: </a:t>
              </a:r>
              <a:r>
                <a:rPr lang="en-US" sz="1400" dirty="0" smtClean="0">
                  <a:solidFill>
                    <a:schemeClr val="accent3">
                      <a:lumMod val="50000"/>
                    </a:schemeClr>
                  </a:solidFill>
                  <a:latin typeface="Consolas" panose="020B0609020204030204" pitchFamily="49" charset="0"/>
                </a:rPr>
                <a:t>...</a:t>
              </a:r>
            </a:p>
            <a:p>
              <a:r>
                <a:rPr lang="en-US" sz="1400" dirty="0" smtClean="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(empty body)</a:t>
              </a:r>
              <a:endParaRPr lang="en-US" sz="1400" dirty="0">
                <a:solidFill>
                  <a:schemeClr val="accent3">
                    <a:lumMod val="50000"/>
                  </a:schemeClr>
                </a:solidFill>
                <a:latin typeface="Consolas" panose="020B0609020204030204" pitchFamily="49" charset="0"/>
              </a:endParaRPr>
            </a:p>
          </p:txBody>
        </p:sp>
        <p:sp>
          <p:nvSpPr>
            <p:cNvPr id="52" name="TextBox 51"/>
            <p:cNvSpPr txBox="1"/>
            <p:nvPr/>
          </p:nvSpPr>
          <p:spPr>
            <a:xfrm>
              <a:off x="439022" y="1608201"/>
              <a:ext cx="175560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HTTP Client(s)</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4" name="TextBox 53"/>
            <p:cNvSpPr txBox="1"/>
            <p:nvPr/>
          </p:nvSpPr>
          <p:spPr>
            <a:xfrm>
              <a:off x="7035233" y="1750956"/>
              <a:ext cx="1418978"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 Server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6" name="Folded Corner 55"/>
            <p:cNvSpPr/>
            <p:nvPr/>
          </p:nvSpPr>
          <p:spPr>
            <a:xfrm>
              <a:off x="2930551" y="3238499"/>
              <a:ext cx="3676665" cy="3058885"/>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smtClean="0">
                <a:solidFill>
                  <a:schemeClr val="accent3">
                    <a:lumMod val="50000"/>
                  </a:schemeClr>
                </a:solidFill>
                <a:latin typeface="Consolas" panose="020B0609020204030204" pitchFamily="49" charset="0"/>
              </a:endParaRPr>
            </a:p>
            <a:p>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HTTP/1.1 </a:t>
              </a:r>
              <a:r>
                <a:rPr lang="en-US" sz="1400" dirty="0">
                  <a:solidFill>
                    <a:schemeClr val="accent3">
                      <a:lumMod val="50000"/>
                    </a:schemeClr>
                  </a:solidFill>
                  <a:latin typeface="Consolas" panose="020B0609020204030204" pitchFamily="49" charset="0"/>
                </a:rPr>
                <a:t>200 OK</a:t>
              </a:r>
            </a:p>
            <a:p>
              <a:r>
                <a:rPr lang="en-US" sz="1400" dirty="0">
                  <a:solidFill>
                    <a:schemeClr val="accent3">
                      <a:lumMod val="50000"/>
                    </a:schemeClr>
                  </a:solidFill>
                  <a:latin typeface="Consolas" panose="020B0609020204030204" pitchFamily="49" charset="0"/>
                </a:rPr>
                <a:t>Cache-Control: private</a:t>
              </a:r>
            </a:p>
            <a:p>
              <a:r>
                <a:rPr lang="en-US" sz="1400" dirty="0">
                  <a:solidFill>
                    <a:schemeClr val="accent3">
                      <a:lumMod val="50000"/>
                    </a:schemeClr>
                  </a:solidFill>
                  <a:latin typeface="Consolas" panose="020B0609020204030204" pitchFamily="49" charset="0"/>
                </a:rPr>
                <a:t>Content-Type: </a:t>
              </a:r>
              <a:r>
                <a:rPr lang="en-US" sz="1400" dirty="0" smtClean="0">
                  <a:solidFill>
                    <a:schemeClr val="accent3">
                      <a:lumMod val="50000"/>
                    </a:schemeClr>
                  </a:solidFill>
                  <a:latin typeface="Consolas" panose="020B0609020204030204" pitchFamily="49" charset="0"/>
                </a:rPr>
                <a:t>text/html </a:t>
              </a:r>
            </a:p>
            <a:p>
              <a:r>
                <a:rPr lang="en-US" sz="1400" dirty="0" smtClean="0">
                  <a:solidFill>
                    <a:schemeClr val="accent3">
                      <a:lumMod val="50000"/>
                    </a:schemeClr>
                  </a:solidFill>
                  <a:latin typeface="Consolas" panose="020B0609020204030204" pitchFamily="49" charset="0"/>
                </a:rPr>
                <a:t>Server</a:t>
              </a:r>
              <a:r>
                <a:rPr lang="en-US" sz="1400" dirty="0">
                  <a:solidFill>
                    <a:schemeClr val="accent3">
                      <a:lumMod val="50000"/>
                    </a:schemeClr>
                  </a:solidFill>
                  <a:latin typeface="Consolas" panose="020B0609020204030204" pitchFamily="49" charset="0"/>
                </a:rPr>
                <a:t>: Microsoft-IIS/8.5</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AspNetMvc</a:t>
              </a:r>
              <a:r>
                <a:rPr lang="en-US" sz="1400" dirty="0">
                  <a:solidFill>
                    <a:schemeClr val="accent3">
                      <a:lumMod val="50000"/>
                    </a:schemeClr>
                  </a:solidFill>
                  <a:latin typeface="Consolas" panose="020B0609020204030204" pitchFamily="49" charset="0"/>
                </a:rPr>
                <a:t>-Version: 5.2</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a:t>
              </a:r>
              <a:r>
                <a:rPr lang="en-US" sz="1400" dirty="0">
                  <a:solidFill>
                    <a:schemeClr val="accent3">
                      <a:lumMod val="50000"/>
                    </a:schemeClr>
                  </a:solidFill>
                  <a:latin typeface="Consolas" panose="020B0609020204030204" pitchFamily="49" charset="0"/>
                </a:rPr>
                <a:t>-Version: 4.0.30319</a:t>
              </a:r>
            </a:p>
            <a:p>
              <a:r>
                <a:rPr lang="en-US" sz="1400" dirty="0">
                  <a:solidFill>
                    <a:schemeClr val="accent3">
                      <a:lumMod val="50000"/>
                    </a:schemeClr>
                  </a:solidFill>
                  <a:latin typeface="Consolas" panose="020B0609020204030204" pitchFamily="49" charset="0"/>
                </a:rPr>
                <a:t>X-Powered-By: ASP.NET</a:t>
              </a:r>
            </a:p>
            <a:p>
              <a:r>
                <a:rPr lang="en-US" sz="1400" dirty="0">
                  <a:solidFill>
                    <a:schemeClr val="accent3">
                      <a:lumMod val="50000"/>
                    </a:schemeClr>
                  </a:solidFill>
                  <a:latin typeface="Consolas" panose="020B0609020204030204" pitchFamily="49" charset="0"/>
                </a:rPr>
                <a:t>Date: Sun, 14 Feb 2016 12:01:51 GMT</a:t>
              </a:r>
            </a:p>
            <a:p>
              <a:r>
                <a:rPr lang="en-US" sz="1400" dirty="0">
                  <a:solidFill>
                    <a:schemeClr val="accent3">
                      <a:lumMod val="50000"/>
                    </a:schemeClr>
                  </a:solidFill>
                  <a:latin typeface="Consolas" panose="020B0609020204030204" pitchFamily="49" charset="0"/>
                </a:rPr>
                <a:t>Content-Length: </a:t>
              </a:r>
              <a:r>
                <a:rPr lang="en-US" sz="1400" dirty="0" smtClean="0">
                  <a:solidFill>
                    <a:schemeClr val="accent3">
                      <a:lumMod val="50000"/>
                    </a:schemeClr>
                  </a:solidFill>
                  <a:latin typeface="Consolas" panose="020B0609020204030204" pitchFamily="49" charset="0"/>
                </a:rPr>
                <a:t>44581</a:t>
              </a:r>
            </a:p>
            <a:p>
              <a:r>
                <a:rPr lang="en-US" sz="1400" dirty="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&lt;html&gt;</a:t>
              </a:r>
            </a:p>
            <a:p>
              <a:r>
                <a:rPr lang="en-US" sz="1400" dirty="0" smtClean="0">
                  <a:solidFill>
                    <a:schemeClr val="accent3">
                      <a:lumMod val="50000"/>
                    </a:schemeClr>
                  </a:solidFill>
                  <a:latin typeface="Consolas" panose="020B0609020204030204" pitchFamily="49" charset="0"/>
                </a:rPr>
                <a:t>&lt;head&gt;&lt;title&gt;Home&lt;/title&gt;&lt;/head&gt;</a:t>
              </a:r>
            </a:p>
            <a:p>
              <a:r>
                <a:rPr lang="en-US" sz="1400" dirty="0" smtClean="0">
                  <a:solidFill>
                    <a:schemeClr val="accent3">
                      <a:lumMod val="50000"/>
                    </a:schemeClr>
                  </a:solidFill>
                  <a:latin typeface="Consolas" panose="020B0609020204030204" pitchFamily="49" charset="0"/>
                </a:rPr>
                <a:t>...</a:t>
              </a:r>
              <a:endParaRPr lang="en-US" sz="1400" dirty="0">
                <a:solidFill>
                  <a:schemeClr val="accent3">
                    <a:lumMod val="50000"/>
                  </a:schemeClr>
                </a:solidFill>
                <a:latin typeface="Consolas" panose="020B0609020204030204" pitchFamily="49" charset="0"/>
              </a:endParaRPr>
            </a:p>
          </p:txBody>
        </p:sp>
        <p:sp>
          <p:nvSpPr>
            <p:cNvPr id="57" name="TextBox 56"/>
            <p:cNvSpPr txBox="1"/>
            <p:nvPr/>
          </p:nvSpPr>
          <p:spPr>
            <a:xfrm>
              <a:off x="3715121" y="470333"/>
              <a:ext cx="186781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Request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9" name="TextBox 58"/>
            <p:cNvSpPr txBox="1"/>
            <p:nvPr/>
          </p:nvSpPr>
          <p:spPr>
            <a:xfrm>
              <a:off x="3777224" y="2907647"/>
              <a:ext cx="1980029"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Response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pSp>
          <p:nvGrpSpPr>
            <p:cNvPr id="89" name="Группа 28"/>
            <p:cNvGrpSpPr/>
            <p:nvPr/>
          </p:nvGrpSpPr>
          <p:grpSpPr>
            <a:xfrm>
              <a:off x="6702291" y="2133600"/>
              <a:ext cx="2284091" cy="2133600"/>
              <a:chOff x="4648199" y="1059873"/>
              <a:chExt cx="4267201" cy="3200400"/>
            </a:xfrm>
          </p:grpSpPr>
          <p:grpSp>
            <p:nvGrpSpPr>
              <p:cNvPr id="90" name="Группа 11"/>
              <p:cNvGrpSpPr/>
              <p:nvPr/>
            </p:nvGrpSpPr>
            <p:grpSpPr>
              <a:xfrm>
                <a:off x="6096000" y="1059873"/>
                <a:ext cx="1371600" cy="3200400"/>
                <a:chOff x="2514600" y="1066800"/>
                <a:chExt cx="1371600" cy="3200400"/>
              </a:xfrm>
            </p:grpSpPr>
            <p:sp>
              <p:nvSpPr>
                <p:cNvPr id="107" name="Скругленный прямоугольник 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8" name="Скругленный прямоугольник 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9" name="Скругленный прямоугольник 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0" name="Скругленный прямоугольник 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1" name="Скругленный прямоугольник 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2" name="Скругленный прямоугольник 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3" name="Скругленный прямоугольник 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1" name="Группа 12"/>
              <p:cNvGrpSpPr/>
              <p:nvPr/>
            </p:nvGrpSpPr>
            <p:grpSpPr>
              <a:xfrm>
                <a:off x="7543800" y="1059873"/>
                <a:ext cx="1371600" cy="3200400"/>
                <a:chOff x="2514600" y="1066800"/>
                <a:chExt cx="1371600" cy="3200400"/>
              </a:xfrm>
            </p:grpSpPr>
            <p:sp>
              <p:nvSpPr>
                <p:cNvPr id="100" name="Скругленный прямоугольник 1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1" name="Скругленный прямоугольник 1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2" name="Скругленный прямоугольник 1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Скругленный прямоугольник 1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4" name="Скругленный прямоугольник 1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5" name="Скругленный прямоугольник 1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6" name="Скругленный прямоугольник 1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2" name="Группа 20"/>
              <p:cNvGrpSpPr/>
              <p:nvPr/>
            </p:nvGrpSpPr>
            <p:grpSpPr>
              <a:xfrm>
                <a:off x="4648199" y="1059873"/>
                <a:ext cx="1371600" cy="3200400"/>
                <a:chOff x="2514600" y="1066800"/>
                <a:chExt cx="1371600" cy="3200400"/>
              </a:xfrm>
            </p:grpSpPr>
            <p:sp>
              <p:nvSpPr>
                <p:cNvPr id="93" name="Скругленный прямоугольник 21"/>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4" name="Скругленный прямоугольник 22"/>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5" name="Скругленный прямоугольник 23"/>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6" name="Скругленный прямоугольник 24"/>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7" name="Скругленный прямоугольник 25"/>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8" name="Скругленный прямоугольник 26"/>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9" name="Скругленный прямоугольник 27"/>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sp>
          <p:nvSpPr>
            <p:cNvPr id="114" name="TextBox 113"/>
            <p:cNvSpPr txBox="1"/>
            <p:nvPr/>
          </p:nvSpPr>
          <p:spPr>
            <a:xfrm>
              <a:off x="7526616" y="2305146"/>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Server-side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cxnSp>
          <p:nvCxnSpPr>
            <p:cNvPr id="115" name="Прямая со стрелкой 10"/>
            <p:cNvCxnSpPr>
              <a:stCxn id="116" idx="1"/>
            </p:cNvCxnSpPr>
            <p:nvPr/>
          </p:nvCxnSpPr>
          <p:spPr>
            <a:xfrm flipH="1">
              <a:off x="5105401" y="930668"/>
              <a:ext cx="1501815" cy="120328"/>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6607216" y="761391"/>
              <a:ext cx="1643399"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17" name="Прямая со стрелкой 16"/>
            <p:cNvCxnSpPr>
              <a:stCxn id="118" idx="1"/>
            </p:cNvCxnSpPr>
            <p:nvPr/>
          </p:nvCxnSpPr>
          <p:spPr>
            <a:xfrm flipH="1">
              <a:off x="5757253" y="1223946"/>
              <a:ext cx="862041" cy="38425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6619294" y="1054669"/>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cxnSp>
          <p:nvCxnSpPr>
            <p:cNvPr id="119" name="Прямая со стрелкой 19"/>
            <p:cNvCxnSpPr>
              <a:stCxn id="120" idx="1"/>
            </p:cNvCxnSpPr>
            <p:nvPr/>
          </p:nvCxnSpPr>
          <p:spPr>
            <a:xfrm flipH="1">
              <a:off x="4832681" y="1568194"/>
              <a:ext cx="1786613" cy="93955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6619294" y="1398917"/>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21" name="Правая фигурная скобка 28"/>
            <p:cNvSpPr/>
            <p:nvPr/>
          </p:nvSpPr>
          <p:spPr>
            <a:xfrm>
              <a:off x="5278165" y="1159876"/>
              <a:ext cx="436836" cy="1003757"/>
            </a:xfrm>
            <a:prstGeom prst="rightBrace">
              <a:avLst>
                <a:gd name="adj1" fmla="val 23259"/>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8" name="Прямая со стрелкой 35"/>
            <p:cNvCxnSpPr>
              <a:stCxn id="129" idx="3"/>
            </p:cNvCxnSpPr>
            <p:nvPr/>
          </p:nvCxnSpPr>
          <p:spPr>
            <a:xfrm flipV="1">
              <a:off x="2181741" y="3759920"/>
              <a:ext cx="700251" cy="1061329"/>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350791" y="4651972"/>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30" name="Прямая со стрелкой 41"/>
            <p:cNvCxnSpPr>
              <a:stCxn id="131" idx="3"/>
              <a:endCxn id="132" idx="1"/>
            </p:cNvCxnSpPr>
            <p:nvPr/>
          </p:nvCxnSpPr>
          <p:spPr>
            <a:xfrm>
              <a:off x="2194631" y="5511754"/>
              <a:ext cx="504438" cy="26812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363681" y="5342477"/>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32" name="Правая фигурная скобка 45"/>
            <p:cNvSpPr/>
            <p:nvPr/>
          </p:nvSpPr>
          <p:spPr>
            <a:xfrm rot="10800000">
              <a:off x="2699069" y="5330235"/>
              <a:ext cx="436836" cy="869244"/>
            </a:xfrm>
            <a:prstGeom prst="rightBrace">
              <a:avLst>
                <a:gd name="adj1" fmla="val 31981"/>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3" name="Прямая со стрелкой 52"/>
            <p:cNvCxnSpPr>
              <a:stCxn id="134" idx="3"/>
              <a:endCxn id="135" idx="1"/>
            </p:cNvCxnSpPr>
            <p:nvPr/>
          </p:nvCxnSpPr>
          <p:spPr>
            <a:xfrm flipV="1">
              <a:off x="2156478" y="4426932"/>
              <a:ext cx="527691" cy="73287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978005" y="4990526"/>
              <a:ext cx="1178473"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sp>
          <p:nvSpPr>
            <p:cNvPr id="135" name="Правая фигурная скобка 54"/>
            <p:cNvSpPr/>
            <p:nvPr/>
          </p:nvSpPr>
          <p:spPr>
            <a:xfrm rot="10800000">
              <a:off x="2684169" y="3563872"/>
              <a:ext cx="436836" cy="1668458"/>
            </a:xfrm>
            <a:prstGeom prst="rightBrace">
              <a:avLst>
                <a:gd name="adj1" fmla="val 48934"/>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7073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latin typeface="Helvetica" panose="020B0604020202020204" pitchFamily="34" charset="0"/>
                <a:cs typeface="Helvetica" panose="020B0604020202020204" pitchFamily="34" charset="0"/>
              </a:rPr>
              <a:t>Structure of the HTTP protocol</a:t>
            </a:r>
            <a:endParaRPr lang="ru-RU" dirty="0"/>
          </a:p>
        </p:txBody>
      </p:sp>
      <p:sp>
        <p:nvSpPr>
          <p:cNvPr id="5" name="Скругленный прямоугольник 4"/>
          <p:cNvSpPr/>
          <p:nvPr/>
        </p:nvSpPr>
        <p:spPr>
          <a:xfrm>
            <a:off x="228600" y="762000"/>
            <a:ext cx="8686800" cy="2667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structure of the protocol defines that each HTTP message consists of three parts which are transferred in the following order:</a:t>
            </a:r>
          </a:p>
          <a:p>
            <a:pPr algn="just"/>
            <a:endParaRPr lang="en-US" dirty="0">
              <a:latin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rPr>
              <a:t>The start line (English Starting line) — defines message type;</a:t>
            </a:r>
          </a:p>
          <a:p>
            <a:pPr marL="285750" indent="-285750" algn="just">
              <a:buFont typeface="Arial" panose="020B0604020202020204" pitchFamily="34" charset="0"/>
              <a:buChar char="•"/>
            </a:pPr>
            <a:r>
              <a:rPr lang="en-US" dirty="0">
                <a:latin typeface="Calibri" panose="020F0502020204030204" pitchFamily="34" charset="0"/>
              </a:rPr>
              <a:t>Titles (English Headers) — characterize a message body, parameters of transmission and other data;</a:t>
            </a:r>
          </a:p>
          <a:p>
            <a:pPr marL="285750" indent="-285750" algn="just">
              <a:buFont typeface="Arial" panose="020B0604020202020204" pitchFamily="34" charset="0"/>
              <a:buChar char="•"/>
            </a:pPr>
            <a:r>
              <a:rPr lang="en-US" dirty="0">
                <a:latin typeface="Calibri" panose="020F0502020204030204" pitchFamily="34" charset="0"/>
              </a:rPr>
              <a:t>Message body (English Message Body) — directly these messages. Shall separate from titles blank line.</a:t>
            </a:r>
            <a:endParaRPr lang="ru-RU" dirty="0">
              <a:latin typeface="Calibri" panose="020F0502020204030204" pitchFamily="34" charset="0"/>
            </a:endParaRPr>
          </a:p>
        </p:txBody>
      </p:sp>
    </p:spTree>
    <p:extLst>
      <p:ext uri="{BB962C8B-B14F-4D97-AF65-F5344CB8AC3E}">
        <p14:creationId xmlns:p14="http://schemas.microsoft.com/office/powerpoint/2010/main" val="4102365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Start line HTTP</a:t>
            </a:r>
            <a:endParaRPr lang="ru-RU" dirty="0"/>
          </a:p>
        </p:txBody>
      </p:sp>
      <p:sp>
        <p:nvSpPr>
          <p:cNvPr id="5" name="Скругленный прямоугольник 4"/>
          <p:cNvSpPr/>
          <p:nvPr/>
        </p:nvSpPr>
        <p:spPr>
          <a:xfrm>
            <a:off x="228600" y="900056"/>
            <a:ext cx="8686800" cy="990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start line is a mandatory member as specifies request/response type, titles and a body of the message can be absent.</a:t>
            </a:r>
            <a:endParaRPr lang="ru-RU" dirty="0">
              <a:latin typeface="Calibri" panose="020F0502020204030204" pitchFamily="34" charset="0"/>
            </a:endParaRPr>
          </a:p>
        </p:txBody>
      </p:sp>
      <p:grpSp>
        <p:nvGrpSpPr>
          <p:cNvPr id="6" name="Group 5"/>
          <p:cNvGrpSpPr/>
          <p:nvPr/>
        </p:nvGrpSpPr>
        <p:grpSpPr>
          <a:xfrm>
            <a:off x="806742" y="2438400"/>
            <a:ext cx="7530515" cy="2095018"/>
            <a:chOff x="228600" y="2438400"/>
            <a:chExt cx="7530515" cy="2095018"/>
          </a:xfrm>
        </p:grpSpPr>
        <p:sp>
          <p:nvSpPr>
            <p:cNvPr id="2" name="Прямоугольник 1"/>
            <p:cNvSpPr/>
            <p:nvPr/>
          </p:nvSpPr>
          <p:spPr>
            <a:xfrm>
              <a:off x="228600" y="2442261"/>
              <a:ext cx="4110421"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cs typeface="Consolas" panose="020B0609020204030204" pitchFamily="49" charset="0"/>
                </a:rPr>
                <a:t>URI method </a:t>
              </a:r>
              <a:r>
                <a:rPr lang="en-US" b="1" dirty="0" smtClean="0">
                  <a:solidFill>
                    <a:schemeClr val="accent2">
                      <a:lumMod val="50000"/>
                    </a:schemeClr>
                  </a:solidFill>
                  <a:latin typeface="Consolas" panose="020B0609020204030204" pitchFamily="49" charset="0"/>
                  <a:cs typeface="Consolas" panose="020B0609020204030204" pitchFamily="49" charset="0"/>
                </a:rPr>
                <a:t>NTTR/</a:t>
              </a:r>
              <a:r>
                <a:rPr lang="en-US" b="1" dirty="0" err="1" smtClean="0">
                  <a:solidFill>
                    <a:schemeClr val="accent2">
                      <a:lumMod val="50000"/>
                    </a:schemeClr>
                  </a:solidFill>
                  <a:latin typeface="Consolas" panose="020B0609020204030204" pitchFamily="49" charset="0"/>
                  <a:cs typeface="Consolas" panose="020B0609020204030204" pitchFamily="49" charset="0"/>
                </a:rPr>
                <a:t>ProtocolVersion</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3" name="Прямоугольник 2"/>
            <p:cNvSpPr/>
            <p:nvPr/>
          </p:nvSpPr>
          <p:spPr>
            <a:xfrm>
              <a:off x="6318569" y="2438400"/>
              <a:ext cx="1440546"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Request-Line</a:t>
              </a:r>
            </a:p>
          </p:txBody>
        </p:sp>
        <p:cxnSp>
          <p:nvCxnSpPr>
            <p:cNvPr id="7" name="Прямая со стрелкой 6"/>
            <p:cNvCxnSpPr>
              <a:stCxn id="3" idx="1"/>
            </p:cNvCxnSpPr>
            <p:nvPr/>
          </p:nvCxnSpPr>
          <p:spPr>
            <a:xfrm flipH="1">
              <a:off x="4648200" y="2623066"/>
              <a:ext cx="1670369" cy="0"/>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Прямоугольник 9"/>
            <p:cNvSpPr/>
            <p:nvPr/>
          </p:nvSpPr>
          <p:spPr>
            <a:xfrm>
              <a:off x="228600" y="2886302"/>
              <a:ext cx="7353504"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GET /web-programming/index.html HTTP/1.1</a:t>
              </a:r>
            </a:p>
          </p:txBody>
        </p:sp>
        <p:sp>
          <p:nvSpPr>
            <p:cNvPr id="11" name="Прямоугольник 10"/>
            <p:cNvSpPr/>
            <p:nvPr/>
          </p:nvSpPr>
          <p:spPr>
            <a:xfrm>
              <a:off x="228600" y="3720045"/>
              <a:ext cx="4743606" cy="369332"/>
            </a:xfrm>
            <a:prstGeom prst="rect">
              <a:avLst/>
            </a:prstGeom>
          </p:spPr>
          <p:txBody>
            <a:bodyPr wrap="none">
              <a:spAutoFit/>
            </a:bodyPr>
            <a:lstStyle/>
            <a:p>
              <a:r>
                <a:rPr lang="en-US" b="1" dirty="0" err="1" smtClean="0">
                  <a:solidFill>
                    <a:schemeClr val="accent2">
                      <a:lumMod val="50000"/>
                    </a:schemeClr>
                  </a:solidFill>
                  <a:latin typeface="Consolas" panose="020B0609020204030204" pitchFamily="49" charset="0"/>
                  <a:cs typeface="Consolas" panose="020B0609020204030204" pitchFamily="49" charset="0"/>
                </a:rPr>
                <a:t>StateCode</a:t>
              </a:r>
              <a:r>
                <a:rPr lang="en-US" b="1" dirty="0" smtClean="0">
                  <a:solidFill>
                    <a:schemeClr val="accent2">
                      <a:lumMod val="50000"/>
                    </a:schemeClr>
                  </a:solidFill>
                  <a:latin typeface="Consolas" panose="020B0609020204030204" pitchFamily="49" charset="0"/>
                  <a:cs typeface="Consolas" panose="020B0609020204030204" pitchFamily="49" charset="0"/>
                </a:rPr>
                <a:t> </a:t>
              </a:r>
              <a:r>
                <a:rPr lang="en-US" b="1" dirty="0">
                  <a:solidFill>
                    <a:schemeClr val="accent2">
                      <a:lumMod val="50000"/>
                    </a:schemeClr>
                  </a:solidFill>
                  <a:latin typeface="Consolas" panose="020B0609020204030204" pitchFamily="49" charset="0"/>
                  <a:cs typeface="Consolas" panose="020B0609020204030204" pitchFamily="49" charset="0"/>
                </a:rPr>
                <a:t>[Explanation] HTTP/version</a:t>
              </a:r>
            </a:p>
          </p:txBody>
        </p:sp>
        <p:sp>
          <p:nvSpPr>
            <p:cNvPr id="12" name="Прямоугольник 11"/>
            <p:cNvSpPr/>
            <p:nvPr/>
          </p:nvSpPr>
          <p:spPr>
            <a:xfrm>
              <a:off x="6318569" y="3716184"/>
              <a:ext cx="1263535"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Status-Line</a:t>
              </a:r>
            </a:p>
          </p:txBody>
        </p:sp>
        <p:cxnSp>
          <p:nvCxnSpPr>
            <p:cNvPr id="13" name="Прямая со стрелкой 12"/>
            <p:cNvCxnSpPr>
              <a:stCxn id="12" idx="1"/>
              <a:endCxn id="11" idx="3"/>
            </p:cNvCxnSpPr>
            <p:nvPr/>
          </p:nvCxnSpPr>
          <p:spPr>
            <a:xfrm flipH="1">
              <a:off x="4972206" y="3900850"/>
              <a:ext cx="1346363" cy="386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Прямоугольник 13"/>
            <p:cNvSpPr/>
            <p:nvPr/>
          </p:nvSpPr>
          <p:spPr>
            <a:xfrm>
              <a:off x="228600" y="4164086"/>
              <a:ext cx="7530515"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HTTP/1.1 200 Ok</a:t>
              </a:r>
            </a:p>
          </p:txBody>
        </p:sp>
      </p:grpSp>
    </p:spTree>
    <p:extLst>
      <p:ext uri="{BB962C8B-B14F-4D97-AF65-F5344CB8AC3E}">
        <p14:creationId xmlns:p14="http://schemas.microsoft.com/office/powerpoint/2010/main" val="24482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methods</a:t>
            </a:r>
            <a:endParaRPr lang="ru-RU" dirty="0"/>
          </a:p>
        </p:txBody>
      </p:sp>
      <p:sp>
        <p:nvSpPr>
          <p:cNvPr id="5" name="Скругленный прямоугольник 4"/>
          <p:cNvSpPr/>
          <p:nvPr/>
        </p:nvSpPr>
        <p:spPr>
          <a:xfrm>
            <a:off x="228600" y="838200"/>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HTTP method (English HTTP Method) — the sequence from any characters, except managing directors and separators, specifying the main operation over a resource. Usually the method represents the short English word written by capital letters. Names of a method are sensitive to the register.</a:t>
            </a:r>
            <a:endParaRPr lang="ru-RU" dirty="0">
              <a:latin typeface="Calibri" panose="020F0502020204030204" pitchFamily="34" charset="0"/>
            </a:endParaRPr>
          </a:p>
        </p:txBody>
      </p:sp>
    </p:spTree>
    <p:extLst>
      <p:ext uri="{BB962C8B-B14F-4D97-AF65-F5344CB8AC3E}">
        <p14:creationId xmlns:p14="http://schemas.microsoft.com/office/powerpoint/2010/main" val="1678027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What is the Internet?</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92" y="685800"/>
            <a:ext cx="8672415" cy="5413266"/>
          </a:xfrm>
          <a:prstGeom prst="rect">
            <a:avLst/>
          </a:prstGeom>
        </p:spPr>
      </p:pic>
      <p:sp>
        <p:nvSpPr>
          <p:cNvPr id="7" name="Rounded Rectangle 8"/>
          <p:cNvSpPr/>
          <p:nvPr/>
        </p:nvSpPr>
        <p:spPr>
          <a:xfrm>
            <a:off x="215010" y="4191000"/>
            <a:ext cx="8693197" cy="2015041"/>
          </a:xfrm>
          <a:prstGeom prst="round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en-US" b="1" dirty="0">
                <a:solidFill>
                  <a:schemeClr val="bg1"/>
                </a:solidFill>
                <a:latin typeface="Calibri" panose="020F0502020204030204" pitchFamily="34" charset="0"/>
              </a:rPr>
              <a:t>The Internet is the wide computer network integrating local area networks the enterprise ̆ both the organizations ̆ and computers of certain users ̆ in the general information space, constructed on use of the IP protocol and routing of data packets. The Internet represents the infrastructure for application-oriented services of different function (the </a:t>
            </a:r>
            <a:r>
              <a:rPr lang="en-US" b="1" dirty="0" err="1">
                <a:solidFill>
                  <a:schemeClr val="bg1"/>
                </a:solidFill>
                <a:latin typeface="Calibri" panose="020F0502020204030204" pitchFamily="34" charset="0"/>
              </a:rPr>
              <a:t>failoobmennykh</a:t>
            </a:r>
            <a:r>
              <a:rPr lang="en-US" b="1" dirty="0">
                <a:solidFill>
                  <a:schemeClr val="bg1"/>
                </a:solidFill>
                <a:latin typeface="Calibri" panose="020F0502020204030204" pitchFamily="34" charset="0"/>
              </a:rPr>
              <a:t>, mail, hypertext and so forth)</a:t>
            </a:r>
            <a:endParaRPr lang="ru-RU" b="1" dirty="0">
              <a:solidFill>
                <a:schemeClr val="bg1"/>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methods</a:t>
            </a:r>
            <a:endParaRPr lang="ru-RU" dirty="0"/>
          </a:p>
        </p:txBody>
      </p:sp>
      <p:sp>
        <p:nvSpPr>
          <p:cNvPr id="5" name="Скругленный прямоугольник 4"/>
          <p:cNvSpPr/>
          <p:nvPr/>
        </p:nvSpPr>
        <p:spPr>
          <a:xfrm>
            <a:off x="152400" y="533400"/>
            <a:ext cx="8763000" cy="5791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b="1" dirty="0">
                <a:latin typeface="Calibri" panose="020F0502020204030204" pitchFamily="34" charset="0"/>
              </a:rPr>
              <a:t>GET: to get access to the existing resource. In URL all necessary information that the server could find and return a required resource as the response is listed.</a:t>
            </a:r>
          </a:p>
          <a:p>
            <a:pPr algn="just"/>
            <a:endParaRPr lang="en-US" b="1" dirty="0">
              <a:latin typeface="Calibri" panose="020F0502020204030204" pitchFamily="34" charset="0"/>
            </a:endParaRPr>
          </a:p>
          <a:p>
            <a:pPr algn="just"/>
            <a:r>
              <a:rPr lang="en-US" b="1" dirty="0">
                <a:latin typeface="Calibri" panose="020F0502020204030204" pitchFamily="34" charset="0"/>
              </a:rPr>
              <a:t>POST: it is used for creation of a new resource. POST a request usually comprises all necessary information for creation of a new resource.</a:t>
            </a:r>
          </a:p>
          <a:p>
            <a:pPr algn="just"/>
            <a:endParaRPr lang="en-US" b="1" dirty="0">
              <a:latin typeface="Calibri" panose="020F0502020204030204" pitchFamily="34" charset="0"/>
            </a:endParaRPr>
          </a:p>
          <a:p>
            <a:pPr algn="just"/>
            <a:r>
              <a:rPr lang="en-US" b="1" dirty="0">
                <a:latin typeface="Calibri" panose="020F0502020204030204" pitchFamily="34" charset="0"/>
              </a:rPr>
              <a:t>PUT: to update the current resource. PUT a request contains updatable data.</a:t>
            </a:r>
          </a:p>
          <a:p>
            <a:pPr algn="just"/>
            <a:endParaRPr lang="en-US" b="1" dirty="0">
              <a:latin typeface="Calibri" panose="020F0502020204030204" pitchFamily="34" charset="0"/>
            </a:endParaRPr>
          </a:p>
          <a:p>
            <a:pPr algn="just"/>
            <a:r>
              <a:rPr lang="en-US" b="1" dirty="0">
                <a:latin typeface="Calibri" panose="020F0502020204030204" pitchFamily="34" charset="0"/>
              </a:rPr>
              <a:t>DELETE: serves for deleting the existing resource.</a:t>
            </a:r>
          </a:p>
          <a:p>
            <a:pPr algn="just"/>
            <a:endParaRPr lang="en-US" b="1" dirty="0">
              <a:latin typeface="Calibri" panose="020F0502020204030204" pitchFamily="34" charset="0"/>
            </a:endParaRPr>
          </a:p>
          <a:p>
            <a:pPr algn="just"/>
            <a:r>
              <a:rPr lang="en-US" b="1" dirty="0">
                <a:latin typeface="Calibri" panose="020F0502020204030204" pitchFamily="34" charset="0"/>
              </a:rPr>
              <a:t>HEAD: GET is similar. The difference is that in case of this type of a request the message isn't transferred. The server receives only titles. It is used, for example, to define whether the resource was changed.</a:t>
            </a:r>
          </a:p>
          <a:p>
            <a:pPr algn="just"/>
            <a:endParaRPr lang="en-US" b="1" dirty="0">
              <a:latin typeface="Calibri" panose="020F0502020204030204" pitchFamily="34" charset="0"/>
            </a:endParaRPr>
          </a:p>
          <a:p>
            <a:pPr algn="just"/>
            <a:r>
              <a:rPr lang="en-US" b="1" dirty="0">
                <a:latin typeface="Calibri" panose="020F0502020204030204" pitchFamily="34" charset="0"/>
              </a:rPr>
              <a:t>TRACE: in transmission time the request passes through a set of access points and a proxy of servers, each of which enters the information: IP, DNS. By means of this method, it is possible to see all interim information.</a:t>
            </a:r>
          </a:p>
          <a:p>
            <a:pPr algn="just"/>
            <a:endParaRPr lang="en-US" b="1" dirty="0">
              <a:latin typeface="Calibri" panose="020F0502020204030204" pitchFamily="34" charset="0"/>
            </a:endParaRPr>
          </a:p>
          <a:p>
            <a:pPr algn="just"/>
            <a:r>
              <a:rPr lang="en-US" b="1" dirty="0">
                <a:latin typeface="Calibri" panose="020F0502020204030204" pitchFamily="34" charset="0"/>
              </a:rPr>
              <a:t>OPTIONS: it is used for determination of opportunities of the server, its parameters and a configuration for a specific resource.</a:t>
            </a:r>
            <a:endParaRPr lang="ru-RU" dirty="0">
              <a:latin typeface="Calibri" panose="020F0502020204030204" pitchFamily="34" charset="0"/>
            </a:endParaRPr>
          </a:p>
        </p:txBody>
      </p:sp>
    </p:spTree>
    <p:extLst>
      <p:ext uri="{BB962C8B-B14F-4D97-AF65-F5344CB8AC3E}">
        <p14:creationId xmlns:p14="http://schemas.microsoft.com/office/powerpoint/2010/main" val="297233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a:t>
            </a:r>
            <a:r>
              <a:rPr lang="en-US" dirty="0"/>
              <a:t>GET</a:t>
            </a:r>
            <a:r>
              <a:rPr lang="ru-RU" dirty="0"/>
              <a:t> и</a:t>
            </a:r>
            <a:r>
              <a:rPr lang="en-US" dirty="0"/>
              <a:t> POST</a:t>
            </a:r>
            <a:r>
              <a:rPr lang="ru-RU" dirty="0"/>
              <a:t> протокола </a:t>
            </a:r>
            <a:r>
              <a:rPr lang="en-US" dirty="0"/>
              <a:t>HTTP</a:t>
            </a:r>
            <a:endParaRPr lang="ru-RU" dirty="0"/>
          </a:p>
        </p:txBody>
      </p:sp>
      <p:sp>
        <p:nvSpPr>
          <p:cNvPr id="5" name="Скругленный прямоугольник 4"/>
          <p:cNvSpPr/>
          <p:nvPr/>
        </p:nvSpPr>
        <p:spPr>
          <a:xfrm>
            <a:off x="228600" y="777785"/>
            <a:ext cx="8686800" cy="265121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/test/demo_form.asp?name1=value1&amp;name2=value2</a:t>
            </a:r>
            <a:endParaRPr lang="en-US" dirty="0">
              <a:latin typeface="Calibri" panose="020F0502020204030204" pitchFamily="34" charset="0"/>
            </a:endParaRPr>
          </a:p>
          <a:p>
            <a:endParaRPr lang="en-US" sz="1200" dirty="0">
              <a:latin typeface="Calibri" panose="020F0502020204030204" pitchFamily="34" charset="0"/>
            </a:endParaRPr>
          </a:p>
          <a:p>
            <a:r>
              <a:rPr lang="en-US" b="1" dirty="0">
                <a:latin typeface="Calibri" panose="020F0502020204030204" pitchFamily="34" charset="0"/>
              </a:rPr>
              <a:t>GET</a:t>
            </a:r>
            <a:r>
              <a:rPr lang="en-US" dirty="0">
                <a:latin typeface="Calibri" panose="020F0502020204030204" pitchFamily="34" charset="0"/>
              </a:rPr>
              <a:t> </a:t>
            </a:r>
            <a:r>
              <a:rPr lang="ru-RU" dirty="0">
                <a:latin typeface="Calibri" panose="020F0502020204030204" pitchFamily="34" charset="0"/>
              </a:rPr>
              <a:t>запросы могут кэшироваться </a:t>
            </a:r>
          </a:p>
          <a:p>
            <a:r>
              <a:rPr lang="ru-RU" b="1" dirty="0">
                <a:latin typeface="Calibri" panose="020F0502020204030204" pitchFamily="34" charset="0"/>
              </a:rPr>
              <a:t>GET</a:t>
            </a:r>
            <a:r>
              <a:rPr lang="ru-RU" dirty="0">
                <a:latin typeface="Calibri" panose="020F0502020204030204" pitchFamily="34" charset="0"/>
              </a:rPr>
              <a:t> запросы остаются в истории браузера </a:t>
            </a:r>
          </a:p>
          <a:p>
            <a:r>
              <a:rPr lang="ru-RU" b="1" dirty="0">
                <a:latin typeface="Calibri" panose="020F0502020204030204" pitchFamily="34" charset="0"/>
              </a:rPr>
              <a:t>GET</a:t>
            </a:r>
            <a:r>
              <a:rPr lang="ru-RU" dirty="0">
                <a:latin typeface="Calibri" panose="020F0502020204030204" pitchFamily="34" charset="0"/>
              </a:rPr>
              <a:t> запросы могут быть закладками </a:t>
            </a:r>
          </a:p>
          <a:p>
            <a:r>
              <a:rPr lang="ru-RU" b="1" dirty="0">
                <a:latin typeface="Calibri" panose="020F0502020204030204" pitchFamily="34" charset="0"/>
              </a:rPr>
              <a:t>GET</a:t>
            </a:r>
            <a:r>
              <a:rPr lang="ru-RU" dirty="0">
                <a:latin typeface="Calibri" panose="020F0502020204030204" pitchFamily="34" charset="0"/>
              </a:rPr>
              <a:t> запросы не должны использоваться при работе с конфиденциальными данными </a:t>
            </a:r>
          </a:p>
          <a:p>
            <a:r>
              <a:rPr lang="ru-RU" b="1" dirty="0">
                <a:latin typeface="Calibri" panose="020F0502020204030204" pitchFamily="34" charset="0"/>
              </a:rPr>
              <a:t>GET</a:t>
            </a:r>
            <a:r>
              <a:rPr lang="ru-RU" dirty="0">
                <a:latin typeface="Calibri" panose="020F0502020204030204" pitchFamily="34" charset="0"/>
              </a:rPr>
              <a:t> запросы имеют ограничения длины </a:t>
            </a:r>
          </a:p>
          <a:p>
            <a:r>
              <a:rPr lang="ru-RU" b="1" dirty="0">
                <a:latin typeface="Calibri" panose="020F0502020204030204" pitchFamily="34" charset="0"/>
              </a:rPr>
              <a:t>GET</a:t>
            </a:r>
            <a:r>
              <a:rPr lang="ru-RU" dirty="0">
                <a:latin typeface="Calibri" panose="020F0502020204030204" pitchFamily="34" charset="0"/>
              </a:rPr>
              <a:t> запросы должны быть использованы только для получения данных</a:t>
            </a:r>
          </a:p>
        </p:txBody>
      </p:sp>
      <p:sp>
        <p:nvSpPr>
          <p:cNvPr id="6" name="Скругленный прямоугольник 5"/>
          <p:cNvSpPr/>
          <p:nvPr/>
        </p:nvSpPr>
        <p:spPr>
          <a:xfrm>
            <a:off x="228600" y="3627961"/>
            <a:ext cx="8721436" cy="262043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alibri" panose="020F0502020204030204" pitchFamily="34" charset="0"/>
              </a:rPr>
              <a:t>POST /test/demo_form.asp HTTP/1.1</a:t>
            </a:r>
            <a:br>
              <a:rPr lang="en-US" dirty="0">
                <a:latin typeface="Calibri" panose="020F0502020204030204" pitchFamily="34" charset="0"/>
              </a:rPr>
            </a:br>
            <a:r>
              <a:rPr lang="en-US" dirty="0">
                <a:latin typeface="Calibri" panose="020F0502020204030204" pitchFamily="34" charset="0"/>
              </a:rPr>
              <a:t>Host: w3schools.com</a:t>
            </a:r>
            <a:br>
              <a:rPr lang="en-US" dirty="0">
                <a:latin typeface="Calibri" panose="020F0502020204030204" pitchFamily="34" charset="0"/>
              </a:rPr>
            </a:br>
            <a:r>
              <a:rPr lang="en-US" b="1" dirty="0">
                <a:latin typeface="Calibri" panose="020F0502020204030204" pitchFamily="34" charset="0"/>
              </a:rPr>
              <a:t>name1=value1&amp;name2=value2</a:t>
            </a:r>
            <a:endParaRPr lang="en-US" dirty="0">
              <a:latin typeface="Calibri" panose="020F0502020204030204" pitchFamily="34" charset="0"/>
            </a:endParaRPr>
          </a:p>
          <a:p>
            <a:endParaRPr lang="en-US" sz="1200" b="1" dirty="0">
              <a:latin typeface="Calibri" panose="020F0502020204030204" pitchFamily="34" charset="0"/>
            </a:endParaRPr>
          </a:p>
          <a:p>
            <a:r>
              <a:rPr lang="ru-RU" b="1" dirty="0">
                <a:latin typeface="Calibri" panose="020F0502020204030204" pitchFamily="34" charset="0"/>
              </a:rPr>
              <a:t>POST</a:t>
            </a:r>
            <a:r>
              <a:rPr lang="ru-RU" dirty="0">
                <a:latin typeface="Calibri" panose="020F0502020204030204" pitchFamily="34" charset="0"/>
              </a:rPr>
              <a:t> запросы никогда не кэшируются </a:t>
            </a:r>
          </a:p>
          <a:p>
            <a:r>
              <a:rPr lang="ru-RU" b="1" dirty="0">
                <a:latin typeface="Calibri" panose="020F0502020204030204" pitchFamily="34" charset="0"/>
              </a:rPr>
              <a:t>POST</a:t>
            </a:r>
            <a:r>
              <a:rPr lang="ru-RU" dirty="0">
                <a:latin typeface="Calibri" panose="020F0502020204030204" pitchFamily="34" charset="0"/>
              </a:rPr>
              <a:t> запросы не остаются в истории браузера </a:t>
            </a:r>
          </a:p>
          <a:p>
            <a:r>
              <a:rPr lang="ru-RU" b="1" dirty="0">
                <a:latin typeface="Calibri" panose="020F0502020204030204" pitchFamily="34" charset="0"/>
              </a:rPr>
              <a:t>POST</a:t>
            </a:r>
            <a:r>
              <a:rPr lang="ru-RU" dirty="0">
                <a:latin typeface="Calibri" panose="020F0502020204030204" pitchFamily="34" charset="0"/>
              </a:rPr>
              <a:t> запросы не быть закладками </a:t>
            </a:r>
          </a:p>
          <a:p>
            <a:r>
              <a:rPr lang="ru-RU" b="1" dirty="0">
                <a:latin typeface="Calibri" panose="020F0502020204030204" pitchFamily="34" charset="0"/>
              </a:rPr>
              <a:t>POST</a:t>
            </a:r>
            <a:r>
              <a:rPr lang="ru-RU" dirty="0">
                <a:latin typeface="Calibri" panose="020F0502020204030204" pitchFamily="34" charset="0"/>
              </a:rPr>
              <a:t> запросы не имеют ограничений по длине данных</a:t>
            </a:r>
          </a:p>
        </p:txBody>
      </p:sp>
    </p:spTree>
    <p:extLst>
      <p:ext uri="{BB962C8B-B14F-4D97-AF65-F5344CB8AC3E}">
        <p14:creationId xmlns:p14="http://schemas.microsoft.com/office/powerpoint/2010/main" val="1141189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
            </a:r>
            <a:br>
              <a:rPr lang="en-US" b="0" dirty="0"/>
            </a:br>
            <a:r>
              <a:rPr lang="en-US" b="0" dirty="0"/>
              <a:t/>
            </a:r>
            <a:br>
              <a:rPr lang="en-US" b="0" dirty="0"/>
            </a:br>
            <a:r>
              <a:rPr lang="en-US" b="0" dirty="0"/>
              <a:t>     </a:t>
            </a:r>
            <a:br>
              <a:rPr lang="en-US" b="0" dirty="0"/>
            </a:br>
            <a:r>
              <a:rPr lang="en-US" b="0" dirty="0"/>
              <a:t>Status codes</a:t>
            </a:r>
          </a:p>
        </p:txBody>
      </p:sp>
      <p:sp>
        <p:nvSpPr>
          <p:cNvPr id="5" name="Скругленный прямоугольник 4"/>
          <p:cNvSpPr/>
          <p:nvPr/>
        </p:nvSpPr>
        <p:spPr>
          <a:xfrm>
            <a:off x="228600" y="1066800"/>
            <a:ext cx="8686800" cy="2590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status code informs the client on results of execution of a request and defines his further behavior. The set of status codes is the standard, and all of them are described in the relevant documents of RFC (Request for Comments).</a:t>
            </a:r>
          </a:p>
          <a:p>
            <a:pPr algn="just"/>
            <a:endParaRPr lang="en-US" dirty="0">
              <a:latin typeface="Calibri" panose="020F0502020204030204" pitchFamily="34" charset="0"/>
            </a:endParaRPr>
          </a:p>
          <a:p>
            <a:pPr algn="just"/>
            <a:r>
              <a:rPr lang="en-US" dirty="0">
                <a:latin typeface="Calibri" panose="020F0502020204030204" pitchFamily="34" charset="0"/>
              </a:rPr>
              <a:t>Each code is represented the integral three-digit number. The first digit specifies a status class, subsequent - sequence number of a status. The response code is usually followed by the short description in English.</a:t>
            </a:r>
            <a:endParaRPr lang="ru-RU" dirty="0">
              <a:latin typeface="Calibri" panose="020F0502020204030204" pitchFamily="34" charset="0"/>
            </a:endParaRPr>
          </a:p>
        </p:txBody>
      </p:sp>
      <p:grpSp>
        <p:nvGrpSpPr>
          <p:cNvPr id="19" name="Группа 18"/>
          <p:cNvGrpSpPr/>
          <p:nvPr/>
        </p:nvGrpSpPr>
        <p:grpSpPr>
          <a:xfrm>
            <a:off x="2791985" y="3733800"/>
            <a:ext cx="3560029" cy="2133600"/>
            <a:chOff x="3712554" y="3650527"/>
            <a:chExt cx="3560029" cy="2133600"/>
          </a:xfrm>
        </p:grpSpPr>
        <p:sp>
          <p:nvSpPr>
            <p:cNvPr id="3" name="TextBox 2"/>
            <p:cNvSpPr txBox="1"/>
            <p:nvPr/>
          </p:nvSpPr>
          <p:spPr>
            <a:xfrm>
              <a:off x="4835750" y="3791884"/>
              <a:ext cx="1033880" cy="615553"/>
            </a:xfrm>
            <a:prstGeom prst="rect">
              <a:avLst/>
            </a:prstGeom>
            <a:noFill/>
          </p:spPr>
          <p:txBody>
            <a:bodyPr wrap="square" rtlCol="0">
              <a:spAutoFit/>
            </a:bodyPr>
            <a:lstStyle/>
            <a:p>
              <a:pPr algn="dist"/>
              <a:r>
                <a:rPr lang="en-US" sz="3400" b="1" dirty="0">
                  <a:solidFill>
                    <a:schemeClr val="accent3">
                      <a:lumMod val="50000"/>
                    </a:schemeClr>
                  </a:solidFill>
                  <a:latin typeface="Consolas" panose="020B0609020204030204" pitchFamily="49" charset="0"/>
                  <a:cs typeface="Consolas" panose="020B0609020204030204" pitchFamily="49" charset="0"/>
                </a:rPr>
                <a:t>XXX</a:t>
              </a:r>
            </a:p>
          </p:txBody>
        </p:sp>
        <p:sp>
          <p:nvSpPr>
            <p:cNvPr id="8" name="Правая фигурная скобка 7"/>
            <p:cNvSpPr/>
            <p:nvPr/>
          </p:nvSpPr>
          <p:spPr>
            <a:xfrm rot="5400000">
              <a:off x="4833857" y="425579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Правая фигурная скобка 8"/>
            <p:cNvSpPr/>
            <p:nvPr/>
          </p:nvSpPr>
          <p:spPr>
            <a:xfrm rot="5400000">
              <a:off x="5313251" y="4079680"/>
              <a:ext cx="389161" cy="655514"/>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Правая фигурная скобка 9"/>
            <p:cNvSpPr/>
            <p:nvPr/>
          </p:nvSpPr>
          <p:spPr>
            <a:xfrm rot="16200000">
              <a:off x="4833857" y="490901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Правая фигурная скобка 10"/>
            <p:cNvSpPr/>
            <p:nvPr/>
          </p:nvSpPr>
          <p:spPr>
            <a:xfrm rot="16200000">
              <a:off x="5313252" y="4732901"/>
              <a:ext cx="389161" cy="655515"/>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Прямая соединительная линия 12"/>
            <p:cNvCxnSpPr/>
            <p:nvPr/>
          </p:nvCxnSpPr>
          <p:spPr>
            <a:xfrm>
              <a:off x="5180075" y="3650527"/>
              <a:ext cx="0" cy="2133600"/>
            </a:xfrm>
            <a:prstGeom prst="line">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12554" y="4532661"/>
              <a:ext cx="1270732"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класса</a:t>
              </a:r>
              <a:endParaRPr lang="en-US" b="1" dirty="0">
                <a:solidFill>
                  <a:schemeClr val="accent3">
                    <a:lumMod val="50000"/>
                  </a:schemeClr>
                </a:solidFill>
                <a:latin typeface="Calibri" panose="020F0502020204030204" pitchFamily="34" charset="0"/>
              </a:endParaRPr>
            </a:p>
          </p:txBody>
        </p:sp>
        <p:sp>
          <p:nvSpPr>
            <p:cNvPr id="17" name="TextBox 16"/>
            <p:cNvSpPr txBox="1"/>
            <p:nvPr/>
          </p:nvSpPr>
          <p:spPr>
            <a:xfrm>
              <a:off x="5512165" y="4532661"/>
              <a:ext cx="1760418"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сообщения</a:t>
              </a:r>
              <a:endParaRPr lang="en-US" b="1" dirty="0">
                <a:solidFill>
                  <a:schemeClr val="accent3">
                    <a:lumMod val="50000"/>
                  </a:schemeClr>
                </a:solidFill>
                <a:latin typeface="Calibri" panose="020F0502020204030204" pitchFamily="34" charset="0"/>
              </a:endParaRPr>
            </a:p>
          </p:txBody>
        </p:sp>
        <p:sp>
          <p:nvSpPr>
            <p:cNvPr id="18" name="TextBox 17"/>
            <p:cNvSpPr txBox="1"/>
            <p:nvPr/>
          </p:nvSpPr>
          <p:spPr>
            <a:xfrm>
              <a:off x="4801711" y="5125242"/>
              <a:ext cx="1033880" cy="615553"/>
            </a:xfrm>
            <a:prstGeom prst="rect">
              <a:avLst/>
            </a:prstGeom>
            <a:noFill/>
          </p:spPr>
          <p:txBody>
            <a:bodyPr wrap="square" rtlCol="0">
              <a:spAutoFit/>
            </a:bodyPr>
            <a:lstStyle/>
            <a:p>
              <a:pPr algn="dist"/>
              <a:r>
                <a:rPr lang="ru-RU" sz="3400" b="1" dirty="0">
                  <a:solidFill>
                    <a:schemeClr val="accent3">
                      <a:lumMod val="50000"/>
                    </a:schemeClr>
                  </a:solidFill>
                  <a:latin typeface="Consolas" panose="020B0609020204030204" pitchFamily="49" charset="0"/>
                  <a:cs typeface="Consolas" panose="020B0609020204030204" pitchFamily="49" charset="0"/>
                </a:rPr>
                <a:t>403</a:t>
              </a:r>
              <a:endParaRPr lang="en-US" sz="3400" b="1" dirty="0">
                <a:solidFill>
                  <a:schemeClr val="accent3">
                    <a:lumMod val="50000"/>
                  </a:schemeClr>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791304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
            </a:r>
            <a:br>
              <a:rPr lang="en-US" b="0" dirty="0"/>
            </a:br>
            <a:r>
              <a:rPr lang="en-US" b="0" dirty="0"/>
              <a:t/>
            </a:r>
            <a:br>
              <a:rPr lang="en-US" b="0" dirty="0"/>
            </a:br>
            <a:r>
              <a:rPr lang="en-US" b="0" dirty="0"/>
              <a:t>     </a:t>
            </a:r>
            <a:br>
              <a:rPr lang="en-US" b="0" dirty="0"/>
            </a:br>
            <a:r>
              <a:rPr lang="en-US" b="0" dirty="0"/>
              <a:t>Status codes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3865055741"/>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en-US" sz="1800" dirty="0" smtClean="0">
                          <a:latin typeface="Calibri" panose="020F0502020204030204" pitchFamily="34" charset="0"/>
                        </a:rPr>
                        <a:t>Code class</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en-US" sz="1800" dirty="0">
                          <a:solidFill>
                            <a:schemeClr val="accent3">
                              <a:lumMod val="50000"/>
                            </a:schemeClr>
                          </a:solidFill>
                          <a:latin typeface="Calibri" panose="020F0502020204030204" pitchFamily="34" charset="0"/>
                        </a:rPr>
                        <a:t>1xx Informational </a:t>
                      </a:r>
                    </a:p>
                  </a:txBody>
                  <a:tcPr anchor="ctr"/>
                </a:tc>
                <a:tc>
                  <a:txBody>
                    <a:bodyPr/>
                    <a:lstStyle/>
                    <a:p>
                      <a:pPr algn="just"/>
                      <a:r>
                        <a:rPr lang="en-US" sz="1800" dirty="0" smtClean="0">
                          <a:solidFill>
                            <a:schemeClr val="accent3">
                              <a:lumMod val="50000"/>
                            </a:schemeClr>
                          </a:solidFill>
                          <a:latin typeface="Calibri" panose="020F0502020204030204" pitchFamily="34" charset="0"/>
                        </a:rPr>
                        <a:t>In this class the codes informing on transmission process are selected. In message HTTP/1.0 with such codes shall be ignored. In HTTP/1.1 the client shall be ready to accept this message class as the normal response, but it isn't necessary to send anything to the server. Messages from the server contain only a start line of the response and if it is required, several header fields, specific to the response. A proxy server similar messages shall be sent further from the server to the client.</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Examples of responses of the server:</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(To Continue) 100 Continue</a:t>
                      </a:r>
                    </a:p>
                    <a:p>
                      <a:pPr algn="just"/>
                      <a:r>
                        <a:rPr lang="en-US" sz="1800" dirty="0" smtClean="0">
                          <a:solidFill>
                            <a:schemeClr val="accent3">
                              <a:lumMod val="50000"/>
                            </a:schemeClr>
                          </a:solidFill>
                          <a:latin typeface="Calibri" panose="020F0502020204030204" pitchFamily="34" charset="0"/>
                        </a:rPr>
                        <a:t>101 Switching Protocols (Switching of protocols)</a:t>
                      </a:r>
                    </a:p>
                    <a:p>
                      <a:pPr algn="just"/>
                      <a:r>
                        <a:rPr lang="en-US" sz="1800" dirty="0" smtClean="0">
                          <a:solidFill>
                            <a:schemeClr val="accent3">
                              <a:lumMod val="50000"/>
                            </a:schemeClr>
                          </a:solidFill>
                          <a:latin typeface="Calibri" panose="020F0502020204030204" pitchFamily="34" charset="0"/>
                        </a:rPr>
                        <a:t>102 Processing (There is a processing)</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042977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
            </a:r>
            <a:br>
              <a:rPr lang="en-US" b="0" dirty="0"/>
            </a:br>
            <a:r>
              <a:rPr lang="en-US" b="0" dirty="0"/>
              <a:t>Status codes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3135355919"/>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en-US" sz="1800" dirty="0" smtClean="0">
                          <a:latin typeface="Calibri" panose="020F0502020204030204" pitchFamily="34" charset="0"/>
                        </a:rPr>
                        <a:t>Code class</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en-US" sz="1800" dirty="0">
                          <a:solidFill>
                            <a:schemeClr val="accent3">
                              <a:lumMod val="50000"/>
                            </a:schemeClr>
                          </a:solidFill>
                          <a:latin typeface="Calibri" panose="020F0502020204030204" pitchFamily="34" charset="0"/>
                        </a:rPr>
                        <a:t>2xx </a:t>
                      </a:r>
                      <a:r>
                        <a:rPr lang="en-US" sz="1800" dirty="0" smtClean="0">
                          <a:solidFill>
                            <a:schemeClr val="accent3">
                              <a:lumMod val="50000"/>
                            </a:schemeClr>
                          </a:solidFill>
                          <a:latin typeface="Calibri" panose="020F0502020204030204" pitchFamily="34" charset="0"/>
                        </a:rPr>
                        <a:t>Success</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Messages of this class inform on cases of successful acceptance and processing of a request of the client. Depending on the status the server can transfer titles and a body of the message still.</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Examples of responses of the server:</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200 OK (Successfully).</a:t>
                      </a:r>
                    </a:p>
                    <a:p>
                      <a:pPr algn="just"/>
                      <a:r>
                        <a:rPr lang="en-US" sz="1800" dirty="0" smtClean="0">
                          <a:solidFill>
                            <a:schemeClr val="accent3">
                              <a:lumMod val="50000"/>
                            </a:schemeClr>
                          </a:solidFill>
                          <a:latin typeface="Calibri" panose="020F0502020204030204" pitchFamily="34" charset="0"/>
                        </a:rPr>
                        <a:t>201 Created (Are created)</a:t>
                      </a:r>
                    </a:p>
                    <a:p>
                      <a:pPr algn="just"/>
                      <a:r>
                        <a:rPr lang="en-US" sz="1800" dirty="0" smtClean="0">
                          <a:solidFill>
                            <a:schemeClr val="accent3">
                              <a:lumMod val="50000"/>
                            </a:schemeClr>
                          </a:solidFill>
                          <a:latin typeface="Calibri" panose="020F0502020204030204" pitchFamily="34" charset="0"/>
                        </a:rPr>
                        <a:t>202 Accepted (Are accepted)</a:t>
                      </a:r>
                    </a:p>
                    <a:p>
                      <a:pPr algn="just"/>
                      <a:r>
                        <a:rPr lang="en-US" sz="1800" dirty="0" smtClean="0">
                          <a:solidFill>
                            <a:schemeClr val="accent3">
                              <a:lumMod val="50000"/>
                            </a:schemeClr>
                          </a:solidFill>
                          <a:latin typeface="Calibri" panose="020F0502020204030204" pitchFamily="34" charset="0"/>
                        </a:rPr>
                        <a:t>204 No Content (There are no contents)</a:t>
                      </a:r>
                    </a:p>
                    <a:p>
                      <a:pPr algn="just"/>
                      <a:r>
                        <a:rPr lang="en-US" sz="1800" dirty="0" smtClean="0">
                          <a:solidFill>
                            <a:schemeClr val="accent3">
                              <a:lumMod val="50000"/>
                            </a:schemeClr>
                          </a:solidFill>
                          <a:latin typeface="Calibri" panose="020F0502020204030204" pitchFamily="34" charset="0"/>
                        </a:rPr>
                        <a:t>206 Partial Content (Partial contents)</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24165636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
            </a:r>
            <a:br>
              <a:rPr lang="en-US" b="0" dirty="0"/>
            </a:br>
            <a:r>
              <a:rPr lang="en-US" b="0" dirty="0"/>
              <a:t>Status codes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894831537"/>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800" dirty="0" smtClean="0">
                          <a:latin typeface="Calibri" panose="020F0502020204030204" pitchFamily="34" charset="0"/>
                        </a:rPr>
                        <a:t>Code class</a:t>
                      </a:r>
                    </a:p>
                    <a:p>
                      <a:pPr algn="ct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en-US" sz="1800" dirty="0">
                          <a:solidFill>
                            <a:schemeClr val="accent3">
                              <a:lumMod val="50000"/>
                            </a:schemeClr>
                          </a:solidFill>
                          <a:latin typeface="Calibri" panose="020F0502020204030204" pitchFamily="34" charset="0"/>
                        </a:rPr>
                        <a:t>3xx </a:t>
                      </a:r>
                      <a:r>
                        <a:rPr lang="en-US" sz="1800" dirty="0" smtClean="0">
                          <a:solidFill>
                            <a:schemeClr val="accent3">
                              <a:lumMod val="50000"/>
                            </a:schemeClr>
                          </a:solidFill>
                          <a:latin typeface="Calibri" panose="020F0502020204030204" pitchFamily="34" charset="0"/>
                        </a:rPr>
                        <a:t>Redirection</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Status codes of a class 3xx tell the client that it is necessary to make the following request to other URI for successful execution of operation. In most cases the new address is specified in the field of Location of title. The client in this case shall make automatic transition ("redirect"), as a rule. In case of the appeal to the following resource it is possible to receive the response from the same class of codes. Even the long chain of redirections which if are made automatically, will create excessive load of the equipment can turn out. Therefore developers of the HTTP protocol strongly recommend to request surely after the second in a row similar response confirmation on redirection from the user (it was recommended after the 5th earlier). The client as the current server can redirect the client on a resource of other server is obliged to track it. The client also shall prevent hit in circle redirections.</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826423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Status codes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513688507"/>
              </p:ext>
            </p:extLst>
          </p:nvPr>
        </p:nvGraphicFramePr>
        <p:xfrm>
          <a:off x="266700" y="914400"/>
          <a:ext cx="8610600" cy="30480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800" dirty="0" smtClean="0">
                          <a:latin typeface="Calibri" panose="020F0502020204030204" pitchFamily="34" charset="0"/>
                        </a:rPr>
                        <a:t>Code class</a:t>
                      </a: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2401747">
                <a:tc>
                  <a:txBody>
                    <a:bodyPr/>
                    <a:lstStyle/>
                    <a:p>
                      <a:pPr algn="ctr"/>
                      <a:r>
                        <a:rPr lang="en-US" sz="1800" dirty="0">
                          <a:solidFill>
                            <a:schemeClr val="accent3">
                              <a:lumMod val="50000"/>
                            </a:schemeClr>
                          </a:solidFill>
                          <a:latin typeface="Calibri" panose="020F0502020204030204" pitchFamily="34" charset="0"/>
                        </a:rPr>
                        <a:t>3xx Redirection </a:t>
                      </a:r>
                    </a:p>
                  </a:txBody>
                  <a:tcPr anchor="ctr"/>
                </a:tc>
                <a:tc>
                  <a:txBody>
                    <a:bodyPr/>
                    <a:lstStyle/>
                    <a:p>
                      <a:pPr algn="just"/>
                      <a:r>
                        <a:rPr lang="en-US" sz="1800" dirty="0" smtClean="0">
                          <a:solidFill>
                            <a:schemeClr val="accent3">
                              <a:lumMod val="50000"/>
                            </a:schemeClr>
                          </a:solidFill>
                          <a:latin typeface="Calibri" panose="020F0502020204030204" pitchFamily="34" charset="0"/>
                        </a:rPr>
                        <a:t>Examples of responses of the server:</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300 Multiple Choices (Multiple selection)</a:t>
                      </a:r>
                    </a:p>
                    <a:p>
                      <a:pPr algn="just"/>
                      <a:r>
                        <a:rPr lang="en-US" sz="1800" dirty="0" smtClean="0">
                          <a:solidFill>
                            <a:schemeClr val="accent3">
                              <a:lumMod val="50000"/>
                            </a:schemeClr>
                          </a:solidFill>
                          <a:latin typeface="Calibri" panose="020F0502020204030204" pitchFamily="34" charset="0"/>
                        </a:rPr>
                        <a:t>301 Moved Permanently (It is moved forever)</a:t>
                      </a:r>
                    </a:p>
                    <a:p>
                      <a:pPr algn="just"/>
                      <a:r>
                        <a:rPr lang="en-US" sz="1800" dirty="0" smtClean="0">
                          <a:solidFill>
                            <a:schemeClr val="accent3">
                              <a:lumMod val="50000"/>
                            </a:schemeClr>
                          </a:solidFill>
                          <a:latin typeface="Calibri" panose="020F0502020204030204" pitchFamily="34" charset="0"/>
                        </a:rPr>
                        <a:t>304 Not Modified didn't change)</a:t>
                      </a:r>
                    </a:p>
                    <a:p>
                      <a:pPr algn="just"/>
                      <a:r>
                        <a:rPr lang="en-US" sz="1800" dirty="0" smtClean="0">
                          <a:solidFill>
                            <a:schemeClr val="accent3">
                              <a:lumMod val="50000"/>
                            </a:schemeClr>
                          </a:solidFill>
                          <a:latin typeface="Calibri" panose="020F0502020204030204" pitchFamily="34" charset="0"/>
                        </a:rPr>
                        <a:t>hit in circle redirections.</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084853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Status codes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3961561599"/>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800" dirty="0" smtClean="0">
                          <a:latin typeface="Calibri" panose="020F0502020204030204" pitchFamily="34" charset="0"/>
                        </a:rPr>
                        <a:t>Code class</a:t>
                      </a: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ru-RU" sz="1800" dirty="0">
                          <a:solidFill>
                            <a:schemeClr val="accent3">
                              <a:lumMod val="50000"/>
                            </a:schemeClr>
                          </a:solidFill>
                          <a:latin typeface="Calibri" panose="020F0502020204030204" pitchFamily="34" charset="0"/>
                        </a:rPr>
                        <a:t>4xx </a:t>
                      </a:r>
                      <a:r>
                        <a:rPr lang="ru-RU" sz="1800" dirty="0" err="1">
                          <a:solidFill>
                            <a:schemeClr val="accent3">
                              <a:lumMod val="50000"/>
                            </a:schemeClr>
                          </a:solidFill>
                          <a:latin typeface="Calibri" panose="020F0502020204030204" pitchFamily="34" charset="0"/>
                        </a:rPr>
                        <a:t>Client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The class of codes 4xx is intended for specifying of errors from client side. When using all methods, except HEAD, the server shall return in a message body the hypertext explanation for the user.</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Examples of responses of the server:</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401 Unauthorized (</a:t>
                      </a:r>
                      <a:r>
                        <a:rPr lang="en-US" sz="1800" dirty="0" err="1" smtClean="0">
                          <a:solidFill>
                            <a:schemeClr val="accent3">
                              <a:lumMod val="50000"/>
                            </a:schemeClr>
                          </a:solidFill>
                          <a:latin typeface="Calibri" panose="020F0502020204030204" pitchFamily="34" charset="0"/>
                        </a:rPr>
                        <a:t>Neavtorizovan</a:t>
                      </a:r>
                      <a:r>
                        <a:rPr lang="en-US" sz="1800" dirty="0" smtClean="0">
                          <a:solidFill>
                            <a:schemeClr val="accent3">
                              <a:lumMod val="50000"/>
                            </a:schemeClr>
                          </a:solidFill>
                          <a:latin typeface="Calibri" panose="020F0502020204030204" pitchFamily="34" charset="0"/>
                        </a:rPr>
                        <a:t>)</a:t>
                      </a:r>
                    </a:p>
                    <a:p>
                      <a:pPr algn="just"/>
                      <a:r>
                        <a:rPr lang="en-US" sz="1800" dirty="0" smtClean="0">
                          <a:solidFill>
                            <a:schemeClr val="accent3">
                              <a:lumMod val="50000"/>
                            </a:schemeClr>
                          </a:solidFill>
                          <a:latin typeface="Calibri" panose="020F0502020204030204" pitchFamily="34" charset="0"/>
                        </a:rPr>
                        <a:t>402 Payment Required (Payment is required)</a:t>
                      </a:r>
                    </a:p>
                    <a:p>
                      <a:pPr algn="just"/>
                      <a:r>
                        <a:rPr lang="en-US" sz="1800" dirty="0" smtClean="0">
                          <a:solidFill>
                            <a:schemeClr val="accent3">
                              <a:lumMod val="50000"/>
                            </a:schemeClr>
                          </a:solidFill>
                          <a:latin typeface="Calibri" panose="020F0502020204030204" pitchFamily="34" charset="0"/>
                        </a:rPr>
                        <a:t>403 Forbidden (Are forbidden)</a:t>
                      </a:r>
                    </a:p>
                    <a:p>
                      <a:pPr algn="just"/>
                      <a:r>
                        <a:rPr lang="en-US" sz="1800" dirty="0" smtClean="0">
                          <a:solidFill>
                            <a:schemeClr val="accent3">
                              <a:lumMod val="50000"/>
                            </a:schemeClr>
                          </a:solidFill>
                          <a:latin typeface="Calibri" panose="020F0502020204030204" pitchFamily="34" charset="0"/>
                        </a:rPr>
                        <a:t>404 Not Found aren't found)</a:t>
                      </a:r>
                    </a:p>
                    <a:p>
                      <a:pPr algn="just"/>
                      <a:r>
                        <a:rPr lang="en-US" sz="1800" dirty="0" smtClean="0">
                          <a:solidFill>
                            <a:schemeClr val="accent3">
                              <a:lumMod val="50000"/>
                            </a:schemeClr>
                          </a:solidFill>
                          <a:latin typeface="Calibri" panose="020F0502020204030204" pitchFamily="34" charset="0"/>
                        </a:rPr>
                        <a:t>405 Method Not Allowed (The method isn't supported)</a:t>
                      </a:r>
                    </a:p>
                    <a:p>
                      <a:pPr algn="just"/>
                      <a:r>
                        <a:rPr lang="en-US" sz="1800" dirty="0" smtClean="0">
                          <a:solidFill>
                            <a:schemeClr val="accent3">
                              <a:lumMod val="50000"/>
                            </a:schemeClr>
                          </a:solidFill>
                          <a:latin typeface="Calibri" panose="020F0502020204030204" pitchFamily="34" charset="0"/>
                        </a:rPr>
                        <a:t>406 Not Acceptable aren't acceptable)</a:t>
                      </a:r>
                    </a:p>
                    <a:p>
                      <a:pPr algn="just"/>
                      <a:r>
                        <a:rPr lang="en-US" sz="1800" dirty="0" smtClean="0">
                          <a:solidFill>
                            <a:schemeClr val="accent3">
                              <a:lumMod val="50000"/>
                            </a:schemeClr>
                          </a:solidFill>
                          <a:latin typeface="Calibri" panose="020F0502020204030204" pitchFamily="34" charset="0"/>
                        </a:rPr>
                        <a:t>407 Proxy Authentication Required (Authentication of a proxy is required)</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44832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0" dirty="0"/>
              <a:t>Status codes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031267656"/>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marL="0" marR="0" indent="0" algn="ctr" defTabSz="342892" rtl="0" eaLnBrk="1" fontAlgn="auto" latinLnBrk="0" hangingPunct="1">
                        <a:lnSpc>
                          <a:spcPct val="100000"/>
                        </a:lnSpc>
                        <a:spcBef>
                          <a:spcPts val="0"/>
                        </a:spcBef>
                        <a:spcAft>
                          <a:spcPts val="0"/>
                        </a:spcAft>
                        <a:buClrTx/>
                        <a:buSzTx/>
                        <a:buFontTx/>
                        <a:buNone/>
                        <a:tabLst/>
                        <a:defRPr/>
                      </a:pPr>
                      <a:r>
                        <a:rPr lang="en-US" sz="1800" dirty="0" smtClean="0">
                          <a:latin typeface="Calibri" panose="020F0502020204030204" pitchFamily="34" charset="0"/>
                        </a:rPr>
                        <a:t>Code class</a:t>
                      </a: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ru-RU" sz="1800" dirty="0">
                          <a:solidFill>
                            <a:schemeClr val="accent3">
                              <a:lumMod val="50000"/>
                            </a:schemeClr>
                          </a:solidFill>
                          <a:latin typeface="Calibri" panose="020F0502020204030204" pitchFamily="34" charset="0"/>
                        </a:rPr>
                        <a:t>5xx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smtClean="0">
                          <a:solidFill>
                            <a:schemeClr val="accent3">
                              <a:lumMod val="50000"/>
                            </a:schemeClr>
                          </a:solidFill>
                          <a:latin typeface="Calibri" panose="020F0502020204030204" pitchFamily="34" charset="0"/>
                        </a:rPr>
                        <a:t>Error</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Codes 5xx are selected under cases of unsuccessful execution of operation on fault of the server. For all situations, except use of the HEAD method, the server shall include an explanation which the client will display to the user in a message body.</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Examples of responses of the server:</a:t>
                      </a:r>
                    </a:p>
                    <a:p>
                      <a:pPr algn="just"/>
                      <a:endParaRPr lang="en-US" sz="1800" dirty="0" smtClean="0">
                        <a:solidFill>
                          <a:schemeClr val="accent3">
                            <a:lumMod val="50000"/>
                          </a:schemeClr>
                        </a:solidFill>
                        <a:latin typeface="Calibri" panose="020F0502020204030204" pitchFamily="34" charset="0"/>
                      </a:endParaRPr>
                    </a:p>
                    <a:p>
                      <a:pPr algn="just"/>
                      <a:r>
                        <a:rPr lang="en-US" sz="1800" dirty="0" smtClean="0">
                          <a:solidFill>
                            <a:schemeClr val="accent3">
                              <a:lumMod val="50000"/>
                            </a:schemeClr>
                          </a:solidFill>
                          <a:latin typeface="Calibri" panose="020F0502020204030204" pitchFamily="34" charset="0"/>
                        </a:rPr>
                        <a:t>500 Internal Server Error (Internal error of the server)</a:t>
                      </a:r>
                    </a:p>
                    <a:p>
                      <a:pPr algn="just"/>
                      <a:r>
                        <a:rPr lang="en-US" sz="1800" dirty="0" smtClean="0">
                          <a:solidFill>
                            <a:schemeClr val="accent3">
                              <a:lumMod val="50000"/>
                            </a:schemeClr>
                          </a:solidFill>
                          <a:latin typeface="Calibri" panose="020F0502020204030204" pitchFamily="34" charset="0"/>
                        </a:rPr>
                        <a:t>502 Bad Gateway (Bad gateway)</a:t>
                      </a:r>
                    </a:p>
                    <a:p>
                      <a:pPr algn="just"/>
                      <a:r>
                        <a:rPr lang="en-US" sz="1800" dirty="0" smtClean="0">
                          <a:solidFill>
                            <a:schemeClr val="accent3">
                              <a:lumMod val="50000"/>
                            </a:schemeClr>
                          </a:solidFill>
                          <a:latin typeface="Calibri" panose="020F0502020204030204" pitchFamily="34" charset="0"/>
                        </a:rPr>
                        <a:t>503 Service Unavailable (Service is unavailable)</a:t>
                      </a:r>
                    </a:p>
                    <a:p>
                      <a:pPr algn="just"/>
                      <a:r>
                        <a:rPr lang="en-US" sz="1800" dirty="0" smtClean="0">
                          <a:solidFill>
                            <a:schemeClr val="accent3">
                              <a:lumMod val="50000"/>
                            </a:schemeClr>
                          </a:solidFill>
                          <a:latin typeface="Calibri" panose="020F0502020204030204" pitchFamily="34" charset="0"/>
                        </a:rPr>
                        <a:t>504 Gateway Timeout (The gateway doesn't respond)</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438443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sp>
        <p:nvSpPr>
          <p:cNvPr id="5" name="Скругленный прямоугольник 4"/>
          <p:cNvSpPr/>
          <p:nvPr/>
        </p:nvSpPr>
        <p:spPr>
          <a:xfrm>
            <a:off x="228600" y="838200"/>
            <a:ext cx="8686800" cy="533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Title HTTP (HTTP Header) is the line in the HTTP message containing couple of look separated by a colon "parameter value". The format of title corresponds to the general format of titles of the text network messages ARPA (RFC 822). As a rule, the browser and a Web server include in messages more than on one title. Titles shall be sent before a body of the message and separate from it at least one blank line (CRLF).</a:t>
            </a:r>
          </a:p>
          <a:p>
            <a:pPr algn="just"/>
            <a:endParaRPr lang="en-US" dirty="0">
              <a:latin typeface="Calibri" panose="020F0502020204030204" pitchFamily="34" charset="0"/>
            </a:endParaRPr>
          </a:p>
          <a:p>
            <a:pPr algn="just"/>
            <a:r>
              <a:rPr lang="en-US" dirty="0">
                <a:latin typeface="Calibri" panose="020F0502020204030204" pitchFamily="34" charset="0"/>
              </a:rPr>
              <a:t>The name of parameter shall consist at least of one printing character (ASCII codes from 33 to 126). After the name the colon character shall follow directly. Value may contain any characters of ASCII, except line feed (CR, a code 10) and carriage return (LF, a code 13).</a:t>
            </a:r>
          </a:p>
          <a:p>
            <a:pPr algn="just"/>
            <a:endParaRPr lang="en-US" dirty="0">
              <a:latin typeface="Calibri" panose="020F0502020204030204" pitchFamily="34" charset="0"/>
            </a:endParaRPr>
          </a:p>
          <a:p>
            <a:pPr algn="just"/>
            <a:r>
              <a:rPr lang="en-US" dirty="0">
                <a:latin typeface="Calibri" panose="020F0502020204030204" pitchFamily="34" charset="0"/>
              </a:rPr>
              <a:t>Whitespace characters at the beginning and the end of value are cut off. The sequence of several whitespace characters in value can be perceived as one gap. The register of characters in the name and value doesn't matter (if other isn't provided by a field format).</a:t>
            </a:r>
            <a:endParaRPr lang="ru-RU" dirty="0">
              <a:latin typeface="Calibri" panose="020F0502020204030204" pitchFamily="34" charset="0"/>
            </a:endParaRPr>
          </a:p>
        </p:txBody>
      </p:sp>
    </p:spTree>
    <p:extLst>
      <p:ext uri="{BB962C8B-B14F-4D97-AF65-F5344CB8AC3E}">
        <p14:creationId xmlns:p14="http://schemas.microsoft.com/office/powerpoint/2010/main" val="3267336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What is WWW?</a:t>
            </a:r>
          </a:p>
        </p:txBody>
      </p:sp>
      <p:sp>
        <p:nvSpPr>
          <p:cNvPr id="10" name="Блок-схема: альтернативный процесс 9"/>
          <p:cNvSpPr/>
          <p:nvPr/>
        </p:nvSpPr>
        <p:spPr>
          <a:xfrm>
            <a:off x="235527" y="4800600"/>
            <a:ext cx="8679873" cy="130434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en-US" dirty="0">
                <a:solidFill>
                  <a:schemeClr val="bg1"/>
                </a:solidFill>
                <a:latin typeface="Calibri" panose="020F0502020204030204" pitchFamily="34" charset="0"/>
              </a:rPr>
              <a:t>WWW is the network technology of the application layer of a stack TCP/IP constructed on the </a:t>
            </a:r>
            <a:r>
              <a:rPr lang="en-US" dirty="0" smtClean="0">
                <a:solidFill>
                  <a:schemeClr val="bg1"/>
                </a:solidFill>
                <a:latin typeface="Calibri" panose="020F0502020204030204" pitchFamily="34" charset="0"/>
              </a:rPr>
              <a:t>client </a:t>
            </a:r>
            <a:r>
              <a:rPr lang="en-US" dirty="0">
                <a:solidFill>
                  <a:schemeClr val="bg1"/>
                </a:solidFill>
                <a:latin typeface="Calibri" panose="020F0502020204030204" pitchFamily="34" charset="0"/>
              </a:rPr>
              <a:t>to architecture and using infrastructure the Internet for interaction between the server and the client</a:t>
            </a:r>
            <a:endParaRPr lang="ru-RU" sz="1800" kern="1200" noProof="0" dirty="0">
              <a:solidFill>
                <a:schemeClr val="bg1"/>
              </a:solidFill>
              <a:latin typeface="Calibri" panose="020F0502020204030204" pitchFamily="34" charset="0"/>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27" y="1046496"/>
            <a:ext cx="3345873" cy="2141359"/>
          </a:xfrm>
          <a:prstGeom prst="rect">
            <a:avLst/>
          </a:prstGeom>
        </p:spPr>
      </p:pic>
      <p:sp>
        <p:nvSpPr>
          <p:cNvPr id="16" name="Блок-схема: альтернативный процесс 15"/>
          <p:cNvSpPr/>
          <p:nvPr/>
        </p:nvSpPr>
        <p:spPr>
          <a:xfrm>
            <a:off x="215862" y="3322023"/>
            <a:ext cx="8679873" cy="13261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en-US" b="1" dirty="0">
                <a:solidFill>
                  <a:schemeClr val="bg1"/>
                </a:solidFill>
                <a:latin typeface="Calibri" panose="020F0502020204030204" pitchFamily="34" charset="0"/>
              </a:rPr>
              <a:t>World Wide Web (WWW, web, web, World Wide Web) is the distributed information system providing access to hypertext documents according to the HTTP protocol (</a:t>
            </a:r>
            <a:r>
              <a:rPr lang="en-US" b="1" dirty="0" err="1">
                <a:solidFill>
                  <a:schemeClr val="bg1"/>
                </a:solidFill>
                <a:latin typeface="Calibri" panose="020F0502020204030204" pitchFamily="34" charset="0"/>
              </a:rPr>
              <a:t>HyperText</a:t>
            </a:r>
            <a:r>
              <a:rPr lang="en-US" b="1" dirty="0">
                <a:solidFill>
                  <a:schemeClr val="bg1"/>
                </a:solidFill>
                <a:latin typeface="Calibri" panose="020F0502020204030204" pitchFamily="34" charset="0"/>
              </a:rPr>
              <a:t> Transfer Protocol)</a:t>
            </a:r>
            <a:endParaRPr lang="ru-RU" sz="1800" kern="1200" noProof="0" dirty="0">
              <a:solidFill>
                <a:schemeClr val="bg1"/>
              </a:solidFill>
              <a:latin typeface="Calibri" panose="020F0502020204030204" pitchFamily="34" charset="0"/>
            </a:endParaRPr>
          </a:p>
        </p:txBody>
      </p:sp>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831364"/>
            <a:ext cx="3381375" cy="2414460"/>
          </a:xfrm>
          <a:prstGeom prst="rect">
            <a:avLst/>
          </a:prstGeom>
        </p:spPr>
      </p:pic>
      <p:pic>
        <p:nvPicPr>
          <p:cNvPr id="3" name="Picture 2"/>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33800" y="1371600"/>
            <a:ext cx="1219200" cy="1219200"/>
          </a:xfrm>
          <a:prstGeom prst="rect">
            <a:avLst/>
          </a:prstGeom>
        </p:spPr>
      </p:pic>
      <p:sp>
        <p:nvSpPr>
          <p:cNvPr id="4" name="Rectangle 3"/>
          <p:cNvSpPr/>
          <p:nvPr/>
        </p:nvSpPr>
        <p:spPr>
          <a:xfrm>
            <a:off x="235527" y="6108805"/>
            <a:ext cx="3763723" cy="369332"/>
          </a:xfrm>
          <a:prstGeom prst="rect">
            <a:avLst/>
          </a:prstGeom>
        </p:spPr>
        <p:txBody>
          <a:bodyPr wrap="none">
            <a:spAutoFit/>
          </a:bodyPr>
          <a:lstStyle/>
          <a:p>
            <a:r>
              <a:rPr lang="en-US" dirty="0">
                <a:latin typeface="Calibri" charset="0"/>
                <a:ea typeface="Calibri" charset="0"/>
                <a:cs typeface="Calibri" charset="0"/>
                <a:hlinkClick r:id="rId6"/>
              </a:rPr>
              <a:t>http://</a:t>
            </a:r>
            <a:r>
              <a:rPr lang="en-US" dirty="0" smtClean="0">
                <a:latin typeface="Calibri" charset="0"/>
                <a:ea typeface="Calibri" charset="0"/>
                <a:cs typeface="Calibri" charset="0"/>
                <a:hlinkClick r:id="rId6"/>
              </a:rPr>
              <a:t>net.e-publish.ru/p214aa1.html</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sp>
        <p:nvSpPr>
          <p:cNvPr id="3" name="Прямоугольник 2"/>
          <p:cNvSpPr/>
          <p:nvPr/>
        </p:nvSpPr>
        <p:spPr>
          <a:xfrm>
            <a:off x="214746" y="1143000"/>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GET </a:t>
            </a:r>
            <a:r>
              <a:rPr lang="en-US" sz="1400" b="1" dirty="0">
                <a:solidFill>
                  <a:schemeClr val="accent3">
                    <a:lumMod val="50000"/>
                  </a:schemeClr>
                </a:solidFill>
                <a:latin typeface="Consolas" panose="020B0609020204030204" pitchFamily="49" charset="0"/>
                <a:hlinkClick r:id="rId3"/>
              </a:rPr>
              <a:t>http://smarly.net/ HTTP/1.1</a:t>
            </a:r>
          </a:p>
          <a:p>
            <a:r>
              <a:rPr lang="en-US" sz="1400" b="1" dirty="0">
                <a:solidFill>
                  <a:schemeClr val="accent3">
                    <a:lumMod val="50000"/>
                  </a:schemeClr>
                </a:solidFill>
                <a:latin typeface="Consolas" panose="020B0609020204030204" pitchFamily="49" charset="0"/>
              </a:rPr>
              <a:t>Host: smarly.net</a:t>
            </a:r>
          </a:p>
          <a:p>
            <a:r>
              <a:rPr lang="en-US" sz="1400" b="1" dirty="0">
                <a:solidFill>
                  <a:schemeClr val="accent3">
                    <a:lumMod val="50000"/>
                  </a:schemeClr>
                </a:solidFill>
                <a:latin typeface="Consolas" panose="020B0609020204030204" pitchFamily="49" charset="0"/>
              </a:rPr>
              <a:t>Connection: keep-alive</a:t>
            </a:r>
          </a:p>
          <a:p>
            <a:r>
              <a:rPr lang="en-US" sz="1400" b="1" dirty="0">
                <a:solidFill>
                  <a:schemeClr val="accent3">
                    <a:lumMod val="50000"/>
                  </a:schemeClr>
                </a:solidFill>
                <a:latin typeface="Consolas" panose="020B0609020204030204" pitchFamily="49" charset="0"/>
              </a:rPr>
              <a:t>Accept: text/</a:t>
            </a:r>
            <a:r>
              <a:rPr lang="en-US" sz="1400" b="1" dirty="0" err="1">
                <a:solidFill>
                  <a:schemeClr val="accent3">
                    <a:lumMod val="50000"/>
                  </a:schemeClr>
                </a:solidFill>
                <a:latin typeface="Consolas" panose="020B0609020204030204" pitchFamily="49" charset="0"/>
              </a:rPr>
              <a:t>html,application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xhtml+xml,application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xml;q</a:t>
            </a:r>
            <a:r>
              <a:rPr lang="en-US" sz="1400" b="1" dirty="0">
                <a:solidFill>
                  <a:schemeClr val="accent3">
                    <a:lumMod val="50000"/>
                  </a:schemeClr>
                </a:solidFill>
                <a:latin typeface="Consolas" panose="020B0609020204030204" pitchFamily="49" charset="0"/>
              </a:rPr>
              <a:t>=0.9,image/</a:t>
            </a:r>
            <a:r>
              <a:rPr lang="en-US" sz="1400" b="1" dirty="0" err="1">
                <a:solidFill>
                  <a:schemeClr val="accent3">
                    <a:lumMod val="50000"/>
                  </a:schemeClr>
                </a:solidFill>
                <a:latin typeface="Consolas" panose="020B0609020204030204" pitchFamily="49" charset="0"/>
              </a:rPr>
              <a:t>webp</a:t>
            </a:r>
            <a:r>
              <a:rPr lang="en-US" sz="1400" b="1" dirty="0">
                <a:solidFill>
                  <a:schemeClr val="accent3">
                    <a:lumMod val="50000"/>
                  </a:schemeClr>
                </a:solidFill>
                <a:latin typeface="Consolas" panose="020B0609020204030204" pitchFamily="49" charset="0"/>
              </a:rPr>
              <a:t>,*/*;q=0.8</a:t>
            </a:r>
          </a:p>
          <a:p>
            <a:r>
              <a:rPr lang="en-US" sz="1400" b="1" dirty="0">
                <a:solidFill>
                  <a:schemeClr val="accent3">
                    <a:lumMod val="50000"/>
                  </a:schemeClr>
                </a:solidFill>
                <a:latin typeface="Consolas" panose="020B0609020204030204" pitchFamily="49" charset="0"/>
              </a:rPr>
              <a:t>Upgrade-Insecure-Requests: 1</a:t>
            </a:r>
          </a:p>
          <a:p>
            <a:r>
              <a:rPr lang="en-US" sz="1400" b="1" dirty="0">
                <a:solidFill>
                  <a:schemeClr val="accent3">
                    <a:lumMod val="50000"/>
                  </a:schemeClr>
                </a:solidFill>
                <a:latin typeface="Consolas" panose="020B0609020204030204" pitchFamily="49" charset="0"/>
              </a:rPr>
              <a:t>User-Agent: Mozilla/5.0 (Windows NT 6.3; WOW64) </a:t>
            </a:r>
            <a:r>
              <a:rPr lang="en-US" sz="1400" b="1" dirty="0" err="1">
                <a:solidFill>
                  <a:schemeClr val="accent3">
                    <a:lumMod val="50000"/>
                  </a:schemeClr>
                </a:solidFill>
                <a:latin typeface="Consolas" panose="020B0609020204030204" pitchFamily="49" charset="0"/>
              </a:rPr>
              <a:t>AppleWebKit</a:t>
            </a:r>
            <a:r>
              <a:rPr lang="en-US" sz="1400" b="1" dirty="0">
                <a:solidFill>
                  <a:schemeClr val="accent3">
                    <a:lumMod val="50000"/>
                  </a:schemeClr>
                </a:solidFill>
                <a:latin typeface="Consolas" panose="020B0609020204030204" pitchFamily="49" charset="0"/>
              </a:rPr>
              <a:t>/537.36 (KHTML, like Gecko) Chrome/48.0.2564.109 Safari/537.36</a:t>
            </a:r>
          </a:p>
          <a:p>
            <a:r>
              <a:rPr lang="en-US" sz="1400" b="1" dirty="0">
                <a:solidFill>
                  <a:schemeClr val="accent3">
                    <a:lumMod val="50000"/>
                  </a:schemeClr>
                </a:solidFill>
                <a:latin typeface="Consolas" panose="020B0609020204030204" pitchFamily="49" charset="0"/>
              </a:rPr>
              <a:t>Accept-Encoding: </a:t>
            </a:r>
            <a:r>
              <a:rPr lang="en-US" sz="1400" b="1" dirty="0" err="1">
                <a:solidFill>
                  <a:schemeClr val="accent3">
                    <a:lumMod val="50000"/>
                  </a:schemeClr>
                </a:solidFill>
                <a:latin typeface="Consolas" panose="020B0609020204030204" pitchFamily="49" charset="0"/>
              </a:rPr>
              <a:t>gzip</a:t>
            </a:r>
            <a:r>
              <a:rPr lang="en-US" sz="1400" b="1" dirty="0">
                <a:solidFill>
                  <a:schemeClr val="accent3">
                    <a:lumMod val="50000"/>
                  </a:schemeClr>
                </a:solidFill>
                <a:latin typeface="Consolas" panose="020B0609020204030204" pitchFamily="49" charset="0"/>
              </a:rPr>
              <a:t>, deflate, </a:t>
            </a:r>
            <a:r>
              <a:rPr lang="en-US" sz="1400" b="1" dirty="0" err="1">
                <a:solidFill>
                  <a:schemeClr val="accent3">
                    <a:lumMod val="50000"/>
                  </a:schemeClr>
                </a:solidFill>
                <a:latin typeface="Consolas" panose="020B0609020204030204" pitchFamily="49" charset="0"/>
              </a:rPr>
              <a:t>sdch</a:t>
            </a:r>
            <a:endParaRPr lang="en-US" sz="1400" b="1" dirty="0">
              <a:solidFill>
                <a:schemeClr val="accent3">
                  <a:lumMod val="50000"/>
                </a:schemeClr>
              </a:solidFill>
              <a:latin typeface="Consolas" panose="020B0609020204030204" pitchFamily="49" charset="0"/>
            </a:endParaRPr>
          </a:p>
          <a:p>
            <a:r>
              <a:rPr lang="en-US" sz="1400" b="1" dirty="0">
                <a:solidFill>
                  <a:schemeClr val="accent3">
                    <a:lumMod val="50000"/>
                  </a:schemeClr>
                </a:solidFill>
                <a:latin typeface="Consolas" panose="020B0609020204030204" pitchFamily="49" charset="0"/>
              </a:rPr>
              <a:t>Accept-Language: </a:t>
            </a:r>
            <a:r>
              <a:rPr lang="en-US" sz="1400" b="1" dirty="0" err="1">
                <a:solidFill>
                  <a:schemeClr val="accent3">
                    <a:lumMod val="50000"/>
                  </a:schemeClr>
                </a:solidFill>
                <a:latin typeface="Consolas" panose="020B0609020204030204" pitchFamily="49" charset="0"/>
              </a:rPr>
              <a:t>ru,en-US;q</a:t>
            </a:r>
            <a:r>
              <a:rPr lang="en-US" sz="1400" b="1" dirty="0">
                <a:solidFill>
                  <a:schemeClr val="accent3">
                    <a:lumMod val="50000"/>
                  </a:schemeClr>
                </a:solidFill>
                <a:latin typeface="Consolas" panose="020B0609020204030204" pitchFamily="49" charset="0"/>
              </a:rPr>
              <a:t>=0.8,en;q=0.6,it;q=0.4</a:t>
            </a:r>
          </a:p>
          <a:p>
            <a:r>
              <a:rPr lang="en-US" sz="1400" b="1" dirty="0">
                <a:solidFill>
                  <a:schemeClr val="accent3">
                    <a:lumMod val="50000"/>
                  </a:schemeClr>
                </a:solidFill>
                <a:latin typeface="Consolas" panose="020B0609020204030204" pitchFamily="49" charset="0"/>
              </a:rPr>
              <a:t>Cookie: _</a:t>
            </a:r>
            <a:r>
              <a:rPr lang="en-US" sz="1400" b="1" dirty="0" err="1">
                <a:solidFill>
                  <a:schemeClr val="accent3">
                    <a:lumMod val="50000"/>
                  </a:schemeClr>
                </a:solidFill>
                <a:latin typeface="Consolas" panose="020B0609020204030204" pitchFamily="49" charset="0"/>
              </a:rPr>
              <a:t>ym_uid</a:t>
            </a:r>
            <a:r>
              <a:rPr lang="en-US" sz="1400" b="1" dirty="0">
                <a:solidFill>
                  <a:schemeClr val="accent3">
                    <a:lumMod val="50000"/>
                  </a:schemeClr>
                </a:solidFill>
                <a:latin typeface="Consolas" panose="020B0609020204030204" pitchFamily="49" charset="0"/>
              </a:rPr>
              <a:t>=144834572026550300; _</a:t>
            </a:r>
            <a:r>
              <a:rPr lang="en-US" sz="1400" b="1" dirty="0" err="1">
                <a:solidFill>
                  <a:schemeClr val="accent3">
                    <a:lumMod val="50000"/>
                  </a:schemeClr>
                </a:solidFill>
                <a:latin typeface="Consolas" panose="020B0609020204030204" pitchFamily="49" charset="0"/>
              </a:rPr>
              <a:t>ym_isad</a:t>
            </a:r>
            <a:r>
              <a:rPr lang="en-US" sz="1400" b="1" dirty="0">
                <a:solidFill>
                  <a:schemeClr val="accent3">
                    <a:lumMod val="50000"/>
                  </a:schemeClr>
                </a:solidFill>
                <a:latin typeface="Consolas" panose="020B0609020204030204" pitchFamily="49" charset="0"/>
              </a:rPr>
              <a:t>=1; _</a:t>
            </a:r>
            <a:r>
              <a:rPr lang="en-US" sz="1400" b="1" dirty="0" err="1">
                <a:solidFill>
                  <a:schemeClr val="accent3">
                    <a:lumMod val="50000"/>
                  </a:schemeClr>
                </a:solidFill>
                <a:latin typeface="Consolas" panose="020B0609020204030204" pitchFamily="49" charset="0"/>
              </a:rPr>
              <a:t>ga</a:t>
            </a:r>
            <a:r>
              <a:rPr lang="en-US" sz="1400" b="1" dirty="0">
                <a:solidFill>
                  <a:schemeClr val="accent3">
                    <a:lumMod val="50000"/>
                  </a:schemeClr>
                </a:solidFill>
                <a:latin typeface="Consolas" panose="020B0609020204030204" pitchFamily="49" charset="0"/>
              </a:rPr>
              <a:t>=GA1.2.20772410.1448345720</a:t>
            </a:r>
          </a:p>
        </p:txBody>
      </p:sp>
      <p:sp>
        <p:nvSpPr>
          <p:cNvPr id="6" name="Прямоугольник 5"/>
          <p:cNvSpPr/>
          <p:nvPr/>
        </p:nvSpPr>
        <p:spPr>
          <a:xfrm>
            <a:off x="214746" y="3729065"/>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HTTP/1.1 200 OK</a:t>
            </a:r>
          </a:p>
          <a:p>
            <a:r>
              <a:rPr lang="en-US" sz="1400" b="1" dirty="0">
                <a:solidFill>
                  <a:schemeClr val="accent3">
                    <a:lumMod val="50000"/>
                  </a:schemeClr>
                </a:solidFill>
                <a:latin typeface="Consolas" panose="020B0609020204030204" pitchFamily="49" charset="0"/>
              </a:rPr>
              <a:t>Cache-Control: private</a:t>
            </a:r>
          </a:p>
          <a:p>
            <a:r>
              <a:rPr lang="en-US" sz="1400" b="1" dirty="0">
                <a:solidFill>
                  <a:schemeClr val="accent3">
                    <a:lumMod val="50000"/>
                  </a:schemeClr>
                </a:solidFill>
                <a:latin typeface="Consolas" panose="020B0609020204030204" pitchFamily="49" charset="0"/>
              </a:rPr>
              <a:t>Content-Type: text/html; charset=utf-8</a:t>
            </a:r>
          </a:p>
          <a:p>
            <a:r>
              <a:rPr lang="en-US" sz="1400" b="1" dirty="0">
                <a:solidFill>
                  <a:schemeClr val="accent3">
                    <a:lumMod val="50000"/>
                  </a:schemeClr>
                </a:solidFill>
                <a:latin typeface="Consolas" panose="020B0609020204030204" pitchFamily="49" charset="0"/>
              </a:rPr>
              <a:t>Vary: Accept-Encoding</a:t>
            </a:r>
          </a:p>
          <a:p>
            <a:r>
              <a:rPr lang="en-US" sz="1400" b="1" dirty="0">
                <a:solidFill>
                  <a:schemeClr val="accent3">
                    <a:lumMod val="50000"/>
                  </a:schemeClr>
                </a:solidFill>
                <a:latin typeface="Consolas" panose="020B0609020204030204" pitchFamily="49" charset="0"/>
              </a:rPr>
              <a:t>Server: Microsoft-IIS/8.5</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AspNetMvc</a:t>
            </a:r>
            <a:r>
              <a:rPr lang="en-US" sz="1400" b="1" dirty="0">
                <a:solidFill>
                  <a:schemeClr val="accent3">
                    <a:lumMod val="50000"/>
                  </a:schemeClr>
                </a:solidFill>
                <a:latin typeface="Consolas" panose="020B0609020204030204" pitchFamily="49" charset="0"/>
              </a:rPr>
              <a:t>-Version: 5.2</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a:t>
            </a:r>
            <a:r>
              <a:rPr lang="en-US" sz="1400" b="1" dirty="0">
                <a:solidFill>
                  <a:schemeClr val="accent3">
                    <a:lumMod val="50000"/>
                  </a:schemeClr>
                </a:solidFill>
                <a:latin typeface="Consolas" panose="020B0609020204030204" pitchFamily="49" charset="0"/>
              </a:rPr>
              <a:t>-Version: 4.0.30319</a:t>
            </a:r>
          </a:p>
          <a:p>
            <a:r>
              <a:rPr lang="en-US" sz="1400" b="1" dirty="0">
                <a:solidFill>
                  <a:schemeClr val="accent3">
                    <a:lumMod val="50000"/>
                  </a:schemeClr>
                </a:solidFill>
                <a:latin typeface="Consolas" panose="020B0609020204030204" pitchFamily="49" charset="0"/>
              </a:rPr>
              <a:t>X-Powered-By: ASP.NET</a:t>
            </a:r>
          </a:p>
          <a:p>
            <a:r>
              <a:rPr lang="en-US" sz="1400" b="1" dirty="0">
                <a:solidFill>
                  <a:schemeClr val="accent3">
                    <a:lumMod val="50000"/>
                  </a:schemeClr>
                </a:solidFill>
                <a:latin typeface="Consolas" panose="020B0609020204030204" pitchFamily="49" charset="0"/>
              </a:rPr>
              <a:t>Date: Sun, 14 Feb 2016 12:01:51 GMT</a:t>
            </a:r>
          </a:p>
          <a:p>
            <a:r>
              <a:rPr lang="en-US" sz="1400" b="1" dirty="0">
                <a:solidFill>
                  <a:schemeClr val="accent3">
                    <a:lumMod val="50000"/>
                  </a:schemeClr>
                </a:solidFill>
                <a:latin typeface="Consolas" panose="020B0609020204030204" pitchFamily="49" charset="0"/>
              </a:rPr>
              <a:t>Content-Length: 44581</a:t>
            </a:r>
          </a:p>
        </p:txBody>
      </p:sp>
      <p:cxnSp>
        <p:nvCxnSpPr>
          <p:cNvPr id="7" name="Прямая со стрелкой 6"/>
          <p:cNvCxnSpPr>
            <a:stCxn id="8" idx="1"/>
            <a:endCxn id="18" idx="0"/>
          </p:cNvCxnSpPr>
          <p:nvPr/>
        </p:nvCxnSpPr>
        <p:spPr>
          <a:xfrm flipH="1">
            <a:off x="4533900" y="1134919"/>
            <a:ext cx="1554334"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088234" y="96564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Request Headers</a:t>
            </a:r>
          </a:p>
        </p:txBody>
      </p:sp>
      <p:sp>
        <p:nvSpPr>
          <p:cNvPr id="18" name="Скругленный прямоугольник 17"/>
          <p:cNvSpPr/>
          <p:nvPr/>
        </p:nvSpPr>
        <p:spPr>
          <a:xfrm>
            <a:off x="76200" y="1406244"/>
            <a:ext cx="8915400" cy="1983525"/>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24" name="Прямая со стрелкой 23"/>
          <p:cNvCxnSpPr>
            <a:stCxn id="25" idx="1"/>
            <a:endCxn id="26" idx="0"/>
          </p:cNvCxnSpPr>
          <p:nvPr/>
        </p:nvCxnSpPr>
        <p:spPr>
          <a:xfrm flipH="1">
            <a:off x="4556204" y="3732559"/>
            <a:ext cx="1576638"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32842" y="356328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Response Headers</a:t>
            </a:r>
          </a:p>
        </p:txBody>
      </p:sp>
      <p:sp>
        <p:nvSpPr>
          <p:cNvPr id="26" name="Скругленный прямоугольник 25"/>
          <p:cNvSpPr/>
          <p:nvPr/>
        </p:nvSpPr>
        <p:spPr>
          <a:xfrm>
            <a:off x="120808" y="4003884"/>
            <a:ext cx="8870792" cy="1971950"/>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Tree>
    <p:extLst>
      <p:ext uri="{BB962C8B-B14F-4D97-AF65-F5344CB8AC3E}">
        <p14:creationId xmlns:p14="http://schemas.microsoft.com/office/powerpoint/2010/main" val="1896820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sp>
        <p:nvSpPr>
          <p:cNvPr id="5" name="Скругленный прямоугольник 4"/>
          <p:cNvSpPr/>
          <p:nvPr/>
        </p:nvSpPr>
        <p:spPr>
          <a:xfrm>
            <a:off x="228600" y="609600"/>
            <a:ext cx="8686800" cy="2438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All HTTP headers are divided into four main groups:</a:t>
            </a:r>
          </a:p>
          <a:p>
            <a:pPr algn="just"/>
            <a:endParaRPr lang="en-US" dirty="0">
              <a:latin typeface="Calibri" panose="020F0502020204030204" pitchFamily="34" charset="0"/>
            </a:endParaRPr>
          </a:p>
          <a:p>
            <a:pPr algn="just"/>
            <a:r>
              <a:rPr lang="en-US" dirty="0">
                <a:latin typeface="Calibri" panose="020F0502020204030204" pitchFamily="34" charset="0"/>
              </a:rPr>
              <a:t>General Headers (The main titles) — join in messages of both the client, and the server.</a:t>
            </a:r>
          </a:p>
          <a:p>
            <a:pPr algn="just"/>
            <a:r>
              <a:rPr lang="en-US" dirty="0">
                <a:latin typeface="Calibri" panose="020F0502020204030204" pitchFamily="34" charset="0"/>
              </a:rPr>
              <a:t>Request Headers (Request titles) — are used only in the client's requests.</a:t>
            </a:r>
          </a:p>
          <a:p>
            <a:pPr algn="just"/>
            <a:r>
              <a:rPr lang="en-US" dirty="0">
                <a:latin typeface="Calibri" panose="020F0502020204030204" pitchFamily="34" charset="0"/>
              </a:rPr>
              <a:t>Response Headers (Response titles) — are present only at responses of the server.</a:t>
            </a:r>
          </a:p>
          <a:p>
            <a:pPr algn="just"/>
            <a:r>
              <a:rPr lang="en-US" dirty="0">
                <a:latin typeface="Calibri" panose="020F0502020204030204" pitchFamily="34" charset="0"/>
              </a:rPr>
              <a:t>Entity Headers (Entity titles) — accompany with each entity of the message.</a:t>
            </a:r>
            <a:endParaRPr lang="ru-RU" dirty="0">
              <a:latin typeface="Calibri" panose="020F0502020204030204" pitchFamily="34" charset="0"/>
            </a:endParaRPr>
          </a:p>
        </p:txBody>
      </p:sp>
      <p:sp>
        <p:nvSpPr>
          <p:cNvPr id="6" name="Скругленный прямоугольник 5"/>
          <p:cNvSpPr/>
          <p:nvPr/>
        </p:nvSpPr>
        <p:spPr>
          <a:xfrm>
            <a:off x="228600" y="3231175"/>
            <a:ext cx="8686800" cy="30934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Entities (entity, in translations also meets the name "object") is the useful information transferred in a request or the response. The entity consists of meta data (titles) and directly contents (a message body).</a:t>
            </a:r>
          </a:p>
          <a:p>
            <a:pPr algn="just"/>
            <a:endParaRPr lang="en-US" dirty="0">
              <a:latin typeface="Calibri" panose="020F0502020204030204" pitchFamily="34" charset="0"/>
            </a:endParaRPr>
          </a:p>
          <a:p>
            <a:pPr algn="just"/>
            <a:r>
              <a:rPr lang="en-US" dirty="0">
                <a:latin typeface="Calibri" panose="020F0502020204030204" pitchFamily="34" charset="0"/>
              </a:rPr>
              <a:t>In a separate class titles of an entity are selected not to confuse them to titles of a request or titles of the response by transmission of multiple contents (multipart / *). Titles of a request and the response, as well as the main titles, describe all message in general and are placed only in a home block of titles while titles of an entity characterize contents of each part separately, settling down just before her body.</a:t>
            </a:r>
            <a:endParaRPr lang="ru-RU" dirty="0">
              <a:latin typeface="Calibri" panose="020F0502020204030204" pitchFamily="34" charset="0"/>
            </a:endParaRPr>
          </a:p>
        </p:txBody>
      </p:sp>
    </p:spTree>
    <p:extLst>
      <p:ext uri="{BB962C8B-B14F-4D97-AF65-F5344CB8AC3E}">
        <p14:creationId xmlns:p14="http://schemas.microsoft.com/office/powerpoint/2010/main" val="69488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724611824"/>
              </p:ext>
            </p:extLst>
          </p:nvPr>
        </p:nvGraphicFramePr>
        <p:xfrm>
          <a:off x="266700" y="914401"/>
          <a:ext cx="8610600" cy="477011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en-US" sz="1800" dirty="0" smtClean="0">
                          <a:latin typeface="Calibri" panose="020F0502020204030204" pitchFamily="34" charset="0"/>
                        </a:rPr>
                        <a:t>Title</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Group</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dirty="0">
                          <a:solidFill>
                            <a:schemeClr val="accent3">
                              <a:lumMod val="50000"/>
                            </a:schemeClr>
                          </a:solidFill>
                          <a:latin typeface="Calibri" panose="020F0502020204030204" pitchFamily="34" charset="0"/>
                        </a:rPr>
                        <a:t>Allow</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Method list, applicable to a required resource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Content-Encoding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It is applied in need of code conversion of contents (for example, </a:t>
                      </a:r>
                      <a:r>
                        <a:rPr lang="en-US" sz="1800" dirty="0" err="1" smtClean="0">
                          <a:solidFill>
                            <a:schemeClr val="accent3">
                              <a:lumMod val="50000"/>
                            </a:schemeClr>
                          </a:solidFill>
                          <a:latin typeface="Calibri" panose="020F0502020204030204" pitchFamily="34" charset="0"/>
                        </a:rPr>
                        <a:t>gzip</a:t>
                      </a:r>
                      <a:r>
                        <a:rPr lang="en-US" sz="1800" dirty="0" smtClean="0">
                          <a:solidFill>
                            <a:schemeClr val="accent3">
                              <a:lumMod val="50000"/>
                            </a:schemeClr>
                          </a:solidFill>
                          <a:latin typeface="Calibri" panose="020F0502020204030204" pitchFamily="34" charset="0"/>
                        </a:rPr>
                        <a:t>/deflated).</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Content-Language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Localization of contents (language(s))</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Content-Length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The message body size (in octets)</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Content-Range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The range (it is used for maintenance of multithreaded loading or additional charge)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683999503"/>
                  </a:ext>
                </a:extLst>
              </a:tr>
              <a:tr h="142329">
                <a:tc>
                  <a:txBody>
                    <a:bodyPr/>
                    <a:lstStyle/>
                    <a:p>
                      <a:pPr algn="ctr"/>
                      <a:r>
                        <a:rPr lang="en-US" sz="1800" dirty="0">
                          <a:solidFill>
                            <a:schemeClr val="accent3">
                              <a:lumMod val="50000"/>
                            </a:schemeClr>
                          </a:solidFill>
                          <a:latin typeface="Calibri" panose="020F0502020204030204" pitchFamily="34" charset="0"/>
                        </a:rPr>
                        <a:t>Content-Type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Specifies contents type (mime-type, for example text/html). Often includes specifying on the table of characters of a locale (charset)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4090306638"/>
                  </a:ext>
                </a:extLst>
              </a:tr>
              <a:tr h="142329">
                <a:tc>
                  <a:txBody>
                    <a:bodyPr/>
                    <a:lstStyle/>
                    <a:p>
                      <a:pPr algn="ctr"/>
                      <a:r>
                        <a:rPr lang="en-US" sz="1800" dirty="0">
                          <a:solidFill>
                            <a:schemeClr val="accent3">
                              <a:lumMod val="50000"/>
                            </a:schemeClr>
                          </a:solidFill>
                          <a:latin typeface="Calibri" panose="020F0502020204030204" pitchFamily="34" charset="0"/>
                        </a:rPr>
                        <a:t>Expires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Date/time after which the resource is considered outdated. It is used by proxy servers</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78720025"/>
                  </a:ext>
                </a:extLst>
              </a:tr>
            </a:tbl>
          </a:graphicData>
        </a:graphic>
      </p:graphicFrame>
    </p:spTree>
    <p:extLst>
      <p:ext uri="{BB962C8B-B14F-4D97-AF65-F5344CB8AC3E}">
        <p14:creationId xmlns:p14="http://schemas.microsoft.com/office/powerpoint/2010/main" val="2382895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4090115004"/>
              </p:ext>
            </p:extLst>
          </p:nvPr>
        </p:nvGraphicFramePr>
        <p:xfrm>
          <a:off x="266700" y="914401"/>
          <a:ext cx="8610600" cy="4810670"/>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en-US" sz="1800" dirty="0" smtClean="0">
                          <a:latin typeface="Calibri" panose="020F0502020204030204" pitchFamily="34" charset="0"/>
                        </a:rPr>
                        <a:t>Title</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Group</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dirty="0">
                          <a:solidFill>
                            <a:schemeClr val="accent3">
                              <a:lumMod val="50000"/>
                            </a:schemeClr>
                          </a:solidFill>
                          <a:latin typeface="Calibri" panose="020F0502020204030204" pitchFamily="34" charset="0"/>
                        </a:rPr>
                        <a:t>Last-Modified	</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Date/time of the last modification of an entity</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Connection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Sets the parameters required for specific connection</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Date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Date and time of formation of the message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Pragma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It is used to special instructions which can (optionally) it is applied to any receiver on all chain of requests/responses (for example, pragma: no-cache)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Transfer-Encoding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Sets type of the conversion applicable to a message body. Unlike Content-Encoding this title extends to all message, and not just to an entity</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683999503"/>
                  </a:ext>
                </a:extLst>
              </a:tr>
              <a:tr h="142329">
                <a:tc>
                  <a:txBody>
                    <a:bodyPr/>
                    <a:lstStyle/>
                    <a:p>
                      <a:pPr algn="ctr"/>
                      <a:r>
                        <a:rPr lang="en-US" sz="1800" dirty="0">
                          <a:solidFill>
                            <a:schemeClr val="accent3">
                              <a:lumMod val="50000"/>
                            </a:schemeClr>
                          </a:solidFill>
                          <a:latin typeface="Calibri" panose="020F0502020204030204" pitchFamily="34" charset="0"/>
                        </a:rPr>
                        <a:t>Via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It is used by gateways and a proxy for display of the intermediate protocols and nodes between the client and a Web server</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4090306638"/>
                  </a:ext>
                </a:extLst>
              </a:tr>
            </a:tbl>
          </a:graphicData>
        </a:graphic>
      </p:graphicFrame>
    </p:spTree>
    <p:extLst>
      <p:ext uri="{BB962C8B-B14F-4D97-AF65-F5344CB8AC3E}">
        <p14:creationId xmlns:p14="http://schemas.microsoft.com/office/powerpoint/2010/main" val="10075140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3520044110"/>
              </p:ext>
            </p:extLst>
          </p:nvPr>
        </p:nvGraphicFramePr>
        <p:xfrm>
          <a:off x="266700" y="914401"/>
          <a:ext cx="8610600" cy="504443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en-US" sz="1800" dirty="0" smtClean="0">
                          <a:latin typeface="Calibri" panose="020F0502020204030204" pitchFamily="34" charset="0"/>
                        </a:rPr>
                        <a:t>Title</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Group</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dirty="0">
                          <a:solidFill>
                            <a:schemeClr val="accent3">
                              <a:lumMod val="50000"/>
                            </a:schemeClr>
                          </a:solidFill>
                          <a:latin typeface="Calibri" panose="020F0502020204030204" pitchFamily="34" charset="0"/>
                        </a:rPr>
                        <a:t>Warning</a:t>
                      </a:r>
                    </a:p>
                  </a:txBody>
                  <a:tcPr anchor="ctr"/>
                </a:tc>
                <a:tc>
                  <a:txBody>
                    <a:bodyPr/>
                    <a:lstStyle/>
                    <a:p>
                      <a:pPr algn="ct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General</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Additional information on a current status which can't be provided in the message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Accept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Defines applicable data types, expected in the response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Accept-Charset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Defines the character encoding (charset) for the data expected in the response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Accept-Encoding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Defines applicable formats of coding/decoding of contents (</a:t>
                      </a:r>
                      <a:r>
                        <a:rPr lang="en-US" sz="1800" dirty="0" err="1" smtClean="0">
                          <a:solidFill>
                            <a:schemeClr val="accent3">
                              <a:lumMod val="50000"/>
                            </a:schemeClr>
                          </a:solidFill>
                          <a:latin typeface="Calibri" panose="020F0502020204030204" pitchFamily="34" charset="0"/>
                        </a:rPr>
                        <a:t>напр</a:t>
                      </a:r>
                      <a:r>
                        <a:rPr lang="en-US" sz="1800" dirty="0" smtClean="0">
                          <a:solidFill>
                            <a:schemeClr val="accent3">
                              <a:lumMod val="50000"/>
                            </a:schemeClr>
                          </a:solidFill>
                          <a:latin typeface="Calibri" panose="020F0502020204030204" pitchFamily="34" charset="0"/>
                        </a:rPr>
                        <a:t>, </a:t>
                      </a:r>
                      <a:r>
                        <a:rPr lang="en-US" sz="1800" dirty="0" err="1" smtClean="0">
                          <a:solidFill>
                            <a:schemeClr val="accent3">
                              <a:lumMod val="50000"/>
                            </a:schemeClr>
                          </a:solidFill>
                          <a:latin typeface="Calibri" panose="020F0502020204030204" pitchFamily="34" charset="0"/>
                        </a:rPr>
                        <a:t>gzip</a:t>
                      </a:r>
                      <a:r>
                        <a:rPr lang="en-US" sz="1800" dirty="0" smtClean="0">
                          <a:solidFill>
                            <a:schemeClr val="accent3">
                              <a:lumMod val="50000"/>
                            </a:schemeClr>
                          </a:solidFill>
                          <a:latin typeface="Calibri" panose="020F0502020204030204" pitchFamily="34" charset="0"/>
                        </a:rPr>
                        <a: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Accept-Language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Applicable languages. It is used for transmission coordination</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683999503"/>
                  </a:ext>
                </a:extLst>
              </a:tr>
              <a:tr h="182880">
                <a:tc>
                  <a:txBody>
                    <a:bodyPr/>
                    <a:lstStyle/>
                    <a:p>
                      <a:pPr algn="ctr"/>
                      <a:r>
                        <a:rPr lang="en-US" sz="1800" dirty="0">
                          <a:solidFill>
                            <a:schemeClr val="accent3">
                              <a:lumMod val="50000"/>
                            </a:schemeClr>
                          </a:solidFill>
                          <a:latin typeface="Calibri" panose="020F0502020204030204" pitchFamily="34" charset="0"/>
                        </a:rPr>
                        <a:t>From</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E-mail address of the sender</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4090306638"/>
                  </a:ext>
                </a:extLst>
              </a:tr>
              <a:tr h="182880">
                <a:tc>
                  <a:txBody>
                    <a:bodyPr/>
                    <a:lstStyle/>
                    <a:p>
                      <a:pPr algn="ctr"/>
                      <a:r>
                        <a:rPr lang="en-US" sz="1800" dirty="0">
                          <a:solidFill>
                            <a:schemeClr val="accent3">
                              <a:lumMod val="50000"/>
                            </a:schemeClr>
                          </a:solidFill>
                          <a:latin typeface="Calibri" panose="020F0502020204030204" pitchFamily="34" charset="0"/>
                        </a:rPr>
                        <a:t>Host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Name / network address [and port] servers. If the port isn't specified, 80 are used</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3286545028"/>
                  </a:ext>
                </a:extLst>
              </a:tr>
            </a:tbl>
          </a:graphicData>
        </a:graphic>
      </p:graphicFrame>
    </p:spTree>
    <p:extLst>
      <p:ext uri="{BB962C8B-B14F-4D97-AF65-F5344CB8AC3E}">
        <p14:creationId xmlns:p14="http://schemas.microsoft.com/office/powerpoint/2010/main" val="1133949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HTTP protocol titles</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655006677"/>
              </p:ext>
            </p:extLst>
          </p:nvPr>
        </p:nvGraphicFramePr>
        <p:xfrm>
          <a:off x="266700" y="914401"/>
          <a:ext cx="8610600" cy="458723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en-US" sz="1800" dirty="0" smtClean="0">
                          <a:latin typeface="Calibri" panose="020F0502020204030204" pitchFamily="34" charset="0"/>
                        </a:rPr>
                        <a:t>Title</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Group</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en-US" sz="1800" dirty="0" smtClean="0">
                          <a:latin typeface="Calibri" panose="020F0502020204030204" pitchFamily="34" charset="0"/>
                        </a:rPr>
                        <a:t>Short description</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a:solidFill>
                            <a:schemeClr val="accent3">
                              <a:lumMod val="50000"/>
                            </a:schemeClr>
                          </a:solidFill>
                          <a:latin typeface="Calibri" panose="020F0502020204030204" pitchFamily="34" charset="0"/>
                        </a:rPr>
                        <a:t>If-Modified-Since</a:t>
                      </a:r>
                      <a:endParaRPr lang="en-US" sz="1800" dirty="0">
                        <a:solidFill>
                          <a:schemeClr val="accent3">
                            <a:lumMod val="50000"/>
                          </a:schemeClr>
                        </a:solidFill>
                        <a:latin typeface="Calibri" panose="020F0502020204030204" pitchFamily="34" charset="0"/>
                      </a:endParaRPr>
                    </a:p>
                  </a:txBody>
                  <a:tcPr anchor="ctr"/>
                </a:tc>
                <a:tc>
                  <a:txBody>
                    <a:bodyPr/>
                    <a:lstStyle/>
                    <a:p>
                      <a:pPr algn="ct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It is used for execution of the conventional methods (</a:t>
                      </a:r>
                      <a:r>
                        <a:rPr lang="en-US" sz="1800" dirty="0" err="1" smtClean="0">
                          <a:solidFill>
                            <a:schemeClr val="accent3">
                              <a:lumMod val="50000"/>
                            </a:schemeClr>
                          </a:solidFill>
                          <a:latin typeface="Calibri" panose="020F0502020204030204" pitchFamily="34" charset="0"/>
                        </a:rPr>
                        <a:t>Esli-Izmenilsya</a:t>
                      </a:r>
                      <a:r>
                        <a:rPr lang="en-US" sz="1800" dirty="0" smtClean="0">
                          <a:solidFill>
                            <a:schemeClr val="accent3">
                              <a:lumMod val="50000"/>
                            </a:schemeClr>
                          </a:solidFill>
                          <a:latin typeface="Calibri" panose="020F0502020204030204" pitchFamily="34" charset="0"/>
                        </a:rPr>
                        <a:t>...). If the required resource changed, then it is transferred from the server, differently - from a cache</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Referrer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The address from which the request is executed. This title is absent if transition is executed from an address line or, for example, according to the link from </a:t>
                      </a:r>
                      <a:r>
                        <a:rPr lang="en-US" sz="1800" dirty="0" err="1" smtClean="0">
                          <a:solidFill>
                            <a:schemeClr val="accent3">
                              <a:lumMod val="50000"/>
                            </a:schemeClr>
                          </a:solidFill>
                          <a:latin typeface="Calibri" panose="020F0502020204030204" pitchFamily="34" charset="0"/>
                        </a:rPr>
                        <a:t>javascript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User-Agent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Information on the user agent (client)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Location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Redirection address</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Server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en-US" sz="1800" dirty="0" smtClean="0">
                          <a:solidFill>
                            <a:schemeClr val="accent3">
                              <a:lumMod val="50000"/>
                            </a:schemeClr>
                          </a:solidFill>
                          <a:latin typeface="Calibri" panose="020F0502020204030204" pitchFamily="34" charset="0"/>
                        </a:rPr>
                        <a:t>Information on the software of the server responding to the request (it can be both web and a proxy server)</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2683999503"/>
                  </a:ext>
                </a:extLst>
              </a:tr>
            </a:tbl>
          </a:graphicData>
        </a:graphic>
      </p:graphicFrame>
    </p:spTree>
    <p:extLst>
      <p:ext uri="{BB962C8B-B14F-4D97-AF65-F5344CB8AC3E}">
        <p14:creationId xmlns:p14="http://schemas.microsoft.com/office/powerpoint/2010/main" val="2098426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Internet Media </a:t>
            </a:r>
            <a:r>
              <a:rPr lang="en-US" dirty="0" smtClean="0"/>
              <a:t>Types</a:t>
            </a:r>
            <a:endParaRPr lang="ru-RU" dirty="0"/>
          </a:p>
        </p:txBody>
      </p:sp>
      <p:sp>
        <p:nvSpPr>
          <p:cNvPr id="5" name="Скругленный прямоугольник 2"/>
          <p:cNvSpPr/>
          <p:nvPr/>
        </p:nvSpPr>
        <p:spPr>
          <a:xfrm>
            <a:off x="152400" y="609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err="1">
                <a:solidFill>
                  <a:schemeClr val="bg1"/>
                </a:solidFill>
                <a:latin typeface="Calibri" charset="0"/>
                <a:ea typeface="Calibri" charset="0"/>
                <a:cs typeface="Calibri" charset="0"/>
              </a:rPr>
              <a:t>Internet</a:t>
            </a:r>
            <a:r>
              <a:rPr lang="ru-RU" b="1" dirty="0">
                <a:solidFill>
                  <a:schemeClr val="bg1"/>
                </a:solidFill>
                <a:latin typeface="Calibri" charset="0"/>
                <a:ea typeface="Calibri" charset="0"/>
                <a:cs typeface="Calibri" charset="0"/>
              </a:rPr>
              <a:t> </a:t>
            </a:r>
            <a:r>
              <a:rPr lang="ru-RU" b="1" dirty="0" err="1">
                <a:solidFill>
                  <a:schemeClr val="bg1"/>
                </a:solidFill>
                <a:latin typeface="Calibri" charset="0"/>
                <a:ea typeface="Calibri" charset="0"/>
                <a:cs typeface="Calibri" charset="0"/>
              </a:rPr>
              <a:t>Media</a:t>
            </a:r>
            <a:r>
              <a:rPr lang="ru-RU" b="1" dirty="0">
                <a:solidFill>
                  <a:schemeClr val="bg1"/>
                </a:solidFill>
                <a:latin typeface="Calibri" charset="0"/>
                <a:ea typeface="Calibri" charset="0"/>
                <a:cs typeface="Calibri" charset="0"/>
              </a:rPr>
              <a:t> </a:t>
            </a:r>
            <a:r>
              <a:rPr lang="ru-RU" b="1" dirty="0" err="1" smtClean="0">
                <a:solidFill>
                  <a:schemeClr val="bg1"/>
                </a:solidFill>
                <a:latin typeface="Calibri" charset="0"/>
                <a:ea typeface="Calibri" charset="0"/>
                <a:cs typeface="Calibri" charset="0"/>
              </a:rPr>
              <a:t>Types</a:t>
            </a:r>
            <a:r>
              <a:rPr lang="en-US" baseline="30000" dirty="0">
                <a:solidFill>
                  <a:schemeClr val="bg1"/>
                </a:solidFill>
                <a:latin typeface="Calibri" charset="0"/>
                <a:ea typeface="Calibri" charset="0"/>
                <a:cs typeface="Calibri" charset="0"/>
              </a:rPr>
              <a:t> </a:t>
            </a:r>
            <a:r>
              <a:rPr lang="ru-RU" dirty="0" smtClean="0">
                <a:solidFill>
                  <a:schemeClr val="bg1"/>
                </a:solidFill>
                <a:latin typeface="Calibri" charset="0"/>
                <a:ea typeface="Calibri" charset="0"/>
                <a:cs typeface="Calibri" charset="0"/>
              </a:rPr>
              <a:t>— </a:t>
            </a:r>
            <a:r>
              <a:rPr lang="en-US" dirty="0">
                <a:solidFill>
                  <a:schemeClr val="bg1"/>
                </a:solidFill>
                <a:latin typeface="Calibri" charset="0"/>
                <a:ea typeface="Calibri" charset="0"/>
                <a:cs typeface="Calibri" charset="0"/>
              </a:rPr>
              <a:t>data types which can be transferred by means of the Internet using the MIME standard (Multipurpose Internet Mail Extension)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83" y="1981200"/>
            <a:ext cx="7162834" cy="3949700"/>
          </a:xfrm>
          <a:prstGeom prst="rect">
            <a:avLst/>
          </a:prstGeom>
        </p:spPr>
      </p:pic>
    </p:spTree>
    <p:extLst>
      <p:ext uri="{BB962C8B-B14F-4D97-AF65-F5344CB8AC3E}">
        <p14:creationId xmlns:p14="http://schemas.microsoft.com/office/powerpoint/2010/main" val="82226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Message body</a:t>
            </a:r>
          </a:p>
        </p:txBody>
      </p:sp>
      <p:sp>
        <p:nvSpPr>
          <p:cNvPr id="3" name="Скругленный прямоугольник 2"/>
          <p:cNvSpPr/>
          <p:nvPr/>
        </p:nvSpPr>
        <p:spPr>
          <a:xfrm>
            <a:off x="152400" y="609600"/>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body of HTTP of the message (message-body) if it is present, is used for transmission of the entity connected to a request or the response. The body of the message (message-body) differs from a body of an entity (entity-body) only in that case when by transmission the coding specified in Transfer-Encoding title is applied. In remaining cases the body of the message is identical to an entity body</a:t>
            </a:r>
            <a:endParaRPr lang="ru-RU" dirty="0">
              <a:latin typeface="Calibri" panose="020F0502020204030204" pitchFamily="34" charset="0"/>
            </a:endParaRPr>
          </a:p>
        </p:txBody>
      </p:sp>
      <p:sp>
        <p:nvSpPr>
          <p:cNvPr id="5" name="Скругленный прямоугольник 4"/>
          <p:cNvSpPr/>
          <p:nvPr/>
        </p:nvSpPr>
        <p:spPr>
          <a:xfrm>
            <a:off x="152400" y="2316775"/>
            <a:ext cx="8839200" cy="152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title of Transfer-Encoding shall go for specifying of any coding of transmission applied by application for the purpose of guaranteeing safe and correct transmission of the message. Transfer-Encoding is a property of the message, but not an entity, and it can be added or removed with any application in a chain of requests/responses</a:t>
            </a:r>
            <a:endParaRPr lang="ru-RU" dirty="0">
              <a:latin typeface="Calibri" panose="020F0502020204030204" pitchFamily="34" charset="0"/>
            </a:endParaRPr>
          </a:p>
        </p:txBody>
      </p:sp>
      <p:sp>
        <p:nvSpPr>
          <p:cNvPr id="6" name="Скругленный прямоугольник 5"/>
          <p:cNvSpPr/>
          <p:nvPr/>
        </p:nvSpPr>
        <p:spPr>
          <a:xfrm>
            <a:off x="152400" y="3947750"/>
            <a:ext cx="8839200" cy="1302327"/>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Presence of a body of the message at a request is marked by adding to titles of a request of a header field of Content-Length or Transfer-Encoding. The body of the message (message-body) can be added to a request only when the method of a request allows a body of an object (entity-body).</a:t>
            </a:r>
            <a:endParaRPr lang="ru-RU" dirty="0">
              <a:latin typeface="Calibri" panose="020F0502020204030204" pitchFamily="34" charset="0"/>
            </a:endParaRPr>
          </a:p>
        </p:txBody>
      </p:sp>
      <p:sp>
        <p:nvSpPr>
          <p:cNvPr id="7" name="Скругленный прямоугольник 6"/>
          <p:cNvSpPr/>
          <p:nvPr/>
        </p:nvSpPr>
        <p:spPr>
          <a:xfrm>
            <a:off x="152400" y="5357053"/>
            <a:ext cx="8839200" cy="967548"/>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To </a:t>
            </a:r>
            <a:r>
              <a:rPr lang="en-US" dirty="0" err="1">
                <a:latin typeface="Calibri" panose="020F0502020204030204" pitchFamily="34" charset="0"/>
              </a:rPr>
              <a:t>Pvsa</a:t>
            </a:r>
            <a:r>
              <a:rPr lang="en-US" dirty="0">
                <a:latin typeface="Calibri" panose="020F0502020204030204" pitchFamily="34" charset="0"/>
              </a:rPr>
              <a:t> responses contain a body of the message, perhaps zero length, except replies to the request by HEAD method and responses with status codes 1xx (Information), 204 (There are no contents, No Content), and 304 (It isn't modified, Not Modified)</a:t>
            </a:r>
            <a:endParaRPr lang="ru-RU" dirty="0">
              <a:latin typeface="Calibri" panose="020F0502020204030204" pitchFamily="34" charset="0"/>
            </a:endParaRPr>
          </a:p>
        </p:txBody>
      </p:sp>
    </p:spTree>
    <p:extLst>
      <p:ext uri="{BB962C8B-B14F-4D97-AF65-F5344CB8AC3E}">
        <p14:creationId xmlns:p14="http://schemas.microsoft.com/office/powerpoint/2010/main" val="1838558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Extension of functions of Web servers. Common Gateway Interface</a:t>
            </a:r>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CGI (The general lock interface) is a standard of the interface used for communication of the external program with a Web server</a:t>
            </a:r>
            <a:endParaRPr lang="ru-RU" dirty="0">
              <a:latin typeface="Calibri" panose="020F0502020204030204" pitchFamily="34" charset="0"/>
            </a:endParaRPr>
          </a:p>
        </p:txBody>
      </p:sp>
      <p:sp>
        <p:nvSpPr>
          <p:cNvPr id="48" name="Скругленный прямоугольник 47"/>
          <p:cNvSpPr/>
          <p:nvPr/>
        </p:nvSpPr>
        <p:spPr>
          <a:xfrm>
            <a:off x="152400" y="2051957"/>
            <a:ext cx="8839200" cy="2514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just">
              <a:buFont typeface="Arial" panose="020B0604020202020204" pitchFamily="34" charset="0"/>
              <a:buChar char="•"/>
            </a:pPr>
            <a:r>
              <a:rPr lang="en-US" dirty="0">
                <a:latin typeface="Calibri" panose="020F0502020204030204" pitchFamily="34" charset="0"/>
              </a:rPr>
              <a:t>CGI is the standard interface allowing to run the server applications caused through URL</a:t>
            </a:r>
          </a:p>
          <a:p>
            <a:pPr marL="285750" indent="-285750" algn="just">
              <a:buFont typeface="Arial" panose="020B0604020202020204" pitchFamily="34" charset="0"/>
              <a:buChar char="•"/>
            </a:pPr>
            <a:r>
              <a:rPr lang="en-US" dirty="0">
                <a:latin typeface="Calibri" panose="020F0502020204030204" pitchFamily="34" charset="0"/>
              </a:rPr>
              <a:t>as input information for such applications serve contents of the HTTP header or a body of a request</a:t>
            </a:r>
          </a:p>
          <a:p>
            <a:pPr marL="285750" indent="-285750" algn="just">
              <a:buFont typeface="Arial" panose="020B0604020202020204" pitchFamily="34" charset="0"/>
              <a:buChar char="•"/>
            </a:pPr>
            <a:r>
              <a:rPr lang="en-US" dirty="0">
                <a:latin typeface="Calibri" panose="020F0502020204030204" pitchFamily="34" charset="0"/>
              </a:rPr>
              <a:t>understand the programs written in any programming language as CGI programs (With, C ++, Perl, Pascal etc.), capable to be executed on the Web server</a:t>
            </a:r>
            <a:endParaRPr lang="ru-RU" dirty="0">
              <a:latin typeface="Calibri" panose="020F0502020204030204" pitchFamily="34" charset="0"/>
            </a:endParaRPr>
          </a:p>
        </p:txBody>
      </p:sp>
      <p:sp>
        <p:nvSpPr>
          <p:cNvPr id="49" name="Скругленный прямоугольник 48"/>
          <p:cNvSpPr/>
          <p:nvPr/>
        </p:nvSpPr>
        <p:spPr>
          <a:xfrm>
            <a:off x="152400" y="4800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In case of each client request the server loads a CGU-application in a separate address space, and then initiates its execution and unloading</a:t>
            </a:r>
            <a:endParaRPr lang="ru-RU" dirty="0">
              <a:latin typeface="Calibri" panose="020F0502020204030204" pitchFamily="34" charset="0"/>
            </a:endParaRPr>
          </a:p>
        </p:txBody>
      </p:sp>
    </p:spTree>
    <p:extLst>
      <p:ext uri="{BB962C8B-B14F-4D97-AF65-F5344CB8AC3E}">
        <p14:creationId xmlns:p14="http://schemas.microsoft.com/office/powerpoint/2010/main" val="1533617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Extension of functions of Web servers. Common Gateway Interface</a:t>
            </a:r>
          </a:p>
        </p:txBody>
      </p:sp>
      <p:sp>
        <p:nvSpPr>
          <p:cNvPr id="3" name="Скругленный прямоугольник 2"/>
          <p:cNvSpPr/>
          <p:nvPr/>
        </p:nvSpPr>
        <p:spPr>
          <a:xfrm>
            <a:off x="152400" y="855943"/>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CGI program is the console application which is working in the environment of an operating system of the Web server and realizing a data interchange through standard flows of input and output. Such application is started only at the request of the user when to it the address from the document HTML is executed. Having ended processing of a request of the user, the CGI program comes to the end</a:t>
            </a:r>
            <a:endParaRPr lang="ru-RU" dirty="0">
              <a:latin typeface="Calibri" panose="020F0502020204030204" pitchFamily="34" charset="0"/>
            </a:endParaRPr>
          </a:p>
        </p:txBody>
      </p:sp>
      <p:grpSp>
        <p:nvGrpSpPr>
          <p:cNvPr id="101" name="Группа 100"/>
          <p:cNvGrpSpPr/>
          <p:nvPr/>
        </p:nvGrpSpPr>
        <p:grpSpPr>
          <a:xfrm>
            <a:off x="38100" y="2895183"/>
            <a:ext cx="8953500" cy="2895600"/>
            <a:chOff x="190500" y="2514600"/>
            <a:chExt cx="8953500" cy="2895600"/>
          </a:xfrm>
        </p:grpSpPr>
        <p:grpSp>
          <p:nvGrpSpPr>
            <p:cNvPr id="8" name="Группа 7"/>
            <p:cNvGrpSpPr/>
            <p:nvPr/>
          </p:nvGrpSpPr>
          <p:grpSpPr>
            <a:xfrm>
              <a:off x="190500" y="2819400"/>
              <a:ext cx="8763002" cy="2209800"/>
              <a:chOff x="152400" y="734197"/>
              <a:chExt cx="8763002" cy="2209800"/>
            </a:xfrm>
          </p:grpSpPr>
          <p:grpSp>
            <p:nvGrpSpPr>
              <p:cNvPr id="9" name="Группа 8"/>
              <p:cNvGrpSpPr/>
              <p:nvPr/>
            </p:nvGrpSpPr>
            <p:grpSpPr>
              <a:xfrm>
                <a:off x="3619500" y="734197"/>
                <a:ext cx="5295902" cy="2209800"/>
                <a:chOff x="-352427" y="1059873"/>
                <a:chExt cx="9267827" cy="3200400"/>
              </a:xfrm>
            </p:grpSpPr>
            <p:grpSp>
              <p:nvGrpSpPr>
                <p:cNvPr id="24" name="Группа 23"/>
                <p:cNvGrpSpPr/>
                <p:nvPr/>
              </p:nvGrpSpPr>
              <p:grpSpPr>
                <a:xfrm>
                  <a:off x="1095372" y="1059873"/>
                  <a:ext cx="1371599" cy="3200400"/>
                  <a:chOff x="-2486028" y="1066800"/>
                  <a:chExt cx="1371599" cy="3200400"/>
                </a:xfrm>
              </p:grpSpPr>
              <p:sp>
                <p:nvSpPr>
                  <p:cNvPr id="41" name="Скругленный прямоугольник 40"/>
                  <p:cNvSpPr/>
                  <p:nvPr/>
                </p:nvSpPr>
                <p:spPr>
                  <a:xfrm>
                    <a:off x="-2486028"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2" name="Скругленный прямоугольник 41"/>
                  <p:cNvSpPr/>
                  <p:nvPr/>
                </p:nvSpPr>
                <p:spPr>
                  <a:xfrm>
                    <a:off x="-2409828" y="13716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Скругленный прямоугольник 42"/>
                  <p:cNvSpPr/>
                  <p:nvPr/>
                </p:nvSpPr>
                <p:spPr>
                  <a:xfrm>
                    <a:off x="-2409828" y="16764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Скругленный прямоугольник 43"/>
                  <p:cNvSpPr/>
                  <p:nvPr/>
                </p:nvSpPr>
                <p:spPr>
                  <a:xfrm>
                    <a:off x="-2409828" y="1981199"/>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409828" y="2286001"/>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Скругленный прямоугольник 45"/>
                  <p:cNvSpPr/>
                  <p:nvPr/>
                </p:nvSpPr>
                <p:spPr>
                  <a:xfrm>
                    <a:off x="-2409828" y="25908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34" name="Скругленный прямоугольник 33"/>
                <p:cNvSpPr/>
                <p:nvPr/>
              </p:nvSpPr>
              <p:spPr>
                <a:xfrm>
                  <a:off x="5562422" y="1059873"/>
                  <a:ext cx="3352978"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nvGrpSpPr>
                <p:cNvPr id="26" name="Группа 25"/>
                <p:cNvGrpSpPr/>
                <p:nvPr/>
              </p:nvGrpSpPr>
              <p:grpSpPr>
                <a:xfrm>
                  <a:off x="-352427" y="1059873"/>
                  <a:ext cx="1371599" cy="3200400"/>
                  <a:chOff x="-2486026" y="1066800"/>
                  <a:chExt cx="1371599" cy="3200400"/>
                </a:xfrm>
              </p:grpSpPr>
              <p:sp>
                <p:nvSpPr>
                  <p:cNvPr id="27" name="Скругленный прямоугольник 26"/>
                  <p:cNvSpPr/>
                  <p:nvPr/>
                </p:nvSpPr>
                <p:spPr>
                  <a:xfrm>
                    <a:off x="-2486026"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8" name="Скругленный прямоугольник 27"/>
                  <p:cNvSpPr/>
                  <p:nvPr/>
                </p:nvSpPr>
                <p:spPr>
                  <a:xfrm>
                    <a:off x="-2409827" y="1371600"/>
                    <a:ext cx="1219198"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9" name="Скругленный прямоугольник 28"/>
                  <p:cNvSpPr/>
                  <p:nvPr/>
                </p:nvSpPr>
                <p:spPr>
                  <a:xfrm>
                    <a:off x="-2409827" y="16764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0" name="Скругленный прямоугольник 29"/>
                  <p:cNvSpPr/>
                  <p:nvPr/>
                </p:nvSpPr>
                <p:spPr>
                  <a:xfrm>
                    <a:off x="-2409827" y="1981199"/>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1" name="Скругленный прямоугольник 30"/>
                  <p:cNvSpPr/>
                  <p:nvPr/>
                </p:nvSpPr>
                <p:spPr>
                  <a:xfrm>
                    <a:off x="-2409829" y="2286001"/>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Скругленный прямоугольник 31"/>
                  <p:cNvSpPr/>
                  <p:nvPr/>
                </p:nvSpPr>
                <p:spPr>
                  <a:xfrm>
                    <a:off x="-2409827" y="25908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Скругленный прямоугольник 32"/>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grpSp>
            <p:nvGrpSpPr>
              <p:cNvPr id="10" name="Группа 9"/>
              <p:cNvGrpSpPr/>
              <p:nvPr/>
            </p:nvGrpSpPr>
            <p:grpSpPr>
              <a:xfrm>
                <a:off x="152400" y="1424185"/>
                <a:ext cx="1981200" cy="1233055"/>
                <a:chOff x="66675" y="2021774"/>
                <a:chExt cx="3914775" cy="2382450"/>
              </a:xfrm>
            </p:grpSpPr>
            <p:sp>
              <p:nvSpPr>
                <p:cNvPr id="16" name="Прямоугольник с двумя скругленными соседними углами 15"/>
                <p:cNvSpPr/>
                <p:nvPr/>
              </p:nvSpPr>
              <p:spPr>
                <a:xfrm>
                  <a:off x="271464" y="2021774"/>
                  <a:ext cx="3505199" cy="2247862"/>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7" name="Прямоугольник с двумя скругленными соседними углами 16"/>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Прямоугольник с двумя скругленными соседними углами 17"/>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Овал 18"/>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Скругленный прямоугольник 19"/>
                <p:cNvSpPr/>
                <p:nvPr/>
              </p:nvSpPr>
              <p:spPr>
                <a:xfrm>
                  <a:off x="2245949" y="2290948"/>
                  <a:ext cx="1633105" cy="208219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1" name="Овал 20"/>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2" name="Скругленный прямоугольник 21"/>
                <p:cNvSpPr/>
                <p:nvPr/>
              </p:nvSpPr>
              <p:spPr>
                <a:xfrm>
                  <a:off x="3292509" y="3200400"/>
                  <a:ext cx="669890" cy="118164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3" name="Овал 22"/>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1" name="Прямая со стрелкой 10"/>
              <p:cNvCxnSpPr/>
              <p:nvPr/>
            </p:nvCxnSpPr>
            <p:spPr>
              <a:xfrm flipV="1">
                <a:off x="2095500" y="1719435"/>
                <a:ext cx="1518207" cy="11599"/>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p:nvPr/>
            </p:nvCxnSpPr>
            <p:spPr>
              <a:xfrm flipH="1" flipV="1">
                <a:off x="2095501" y="2187522"/>
                <a:ext cx="1518206" cy="7348"/>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7299404" y="2895184"/>
              <a:ext cx="1306768" cy="338554"/>
            </a:xfrm>
            <a:prstGeom prst="rect">
              <a:avLst/>
            </a:prstGeom>
            <a:noFill/>
          </p:spPr>
          <p:txBody>
            <a:bodyPr wrap="none" rtlCol="0">
              <a:spAutoFit/>
            </a:bodyPr>
            <a:lstStyle/>
            <a:p>
              <a:pPr algn="ctr"/>
              <a:r>
                <a:rPr lang="en-US" sz="1600" b="1" dirty="0">
                  <a:solidFill>
                    <a:schemeClr val="bg1"/>
                  </a:solidFill>
                  <a:latin typeface="Consolas" panose="020B0609020204030204" pitchFamily="49" charset="0"/>
                  <a:cs typeface="Consolas" panose="020B0609020204030204" pitchFamily="49" charset="0"/>
                </a:rPr>
                <a:t>CGI script</a:t>
              </a:r>
            </a:p>
          </p:txBody>
        </p:sp>
        <p:sp>
          <p:nvSpPr>
            <p:cNvPr id="51" name="TextBox 50"/>
            <p:cNvSpPr txBox="1"/>
            <p:nvPr/>
          </p:nvSpPr>
          <p:spPr>
            <a:xfrm>
              <a:off x="7510437" y="3404831"/>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Receive</a:t>
              </a:r>
            </a:p>
          </p:txBody>
        </p:sp>
        <p:sp>
          <p:nvSpPr>
            <p:cNvPr id="52" name="TextBox 51"/>
            <p:cNvSpPr txBox="1"/>
            <p:nvPr/>
          </p:nvSpPr>
          <p:spPr>
            <a:xfrm>
              <a:off x="7467720" y="3896423"/>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Process</a:t>
              </a:r>
            </a:p>
          </p:txBody>
        </p:sp>
        <p:sp>
          <p:nvSpPr>
            <p:cNvPr id="53" name="TextBox 52"/>
            <p:cNvSpPr txBox="1"/>
            <p:nvPr/>
          </p:nvSpPr>
          <p:spPr>
            <a:xfrm>
              <a:off x="7566543" y="4425179"/>
              <a:ext cx="85792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Result</a:t>
              </a:r>
            </a:p>
          </p:txBody>
        </p:sp>
        <p:cxnSp>
          <p:nvCxnSpPr>
            <p:cNvPr id="55" name="Прямая со стрелкой 54"/>
            <p:cNvCxnSpPr/>
            <p:nvPr/>
          </p:nvCxnSpPr>
          <p:spPr>
            <a:xfrm>
              <a:off x="7995505" y="3743385"/>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p:cNvCxnSpPr/>
            <p:nvPr/>
          </p:nvCxnSpPr>
          <p:spPr>
            <a:xfrm>
              <a:off x="8001000" y="4229398"/>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Скругленный прямоугольник 61"/>
            <p:cNvSpPr/>
            <p:nvPr/>
          </p:nvSpPr>
          <p:spPr>
            <a:xfrm>
              <a:off x="3429000" y="2514600"/>
              <a:ext cx="5715000" cy="2895600"/>
            </a:xfrm>
            <a:prstGeom prst="roundRect">
              <a:avLst/>
            </a:prstGeom>
            <a:noFill/>
            <a:ln w="28575">
              <a:solidFill>
                <a:schemeClr val="accent2">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63" name="Прямая со стрелкой 62"/>
            <p:cNvCxnSpPr/>
            <p:nvPr/>
          </p:nvCxnSpPr>
          <p:spPr>
            <a:xfrm>
              <a:off x="5312228" y="3510963"/>
              <a:ext cx="1702014" cy="15963"/>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95" name="Прямая со стрелкой 94"/>
            <p:cNvCxnSpPr/>
            <p:nvPr/>
          </p:nvCxnSpPr>
          <p:spPr>
            <a:xfrm flipH="1" flipV="1">
              <a:off x="5291957" y="4407393"/>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5364261" y="2597640"/>
              <a:ext cx="1577676" cy="369332"/>
            </a:xfrm>
            <a:prstGeom prst="rect">
              <a:avLst/>
            </a:prstGeom>
            <a:noFill/>
          </p:spPr>
          <p:txBody>
            <a:bodyPr wrap="none" rtlCol="0">
              <a:spAutoFit/>
            </a:bodyPr>
            <a:lstStyle/>
            <a:p>
              <a:r>
                <a:rPr lang="en-US" b="1" dirty="0">
                  <a:solidFill>
                    <a:schemeClr val="accent3">
                      <a:lumMod val="50000"/>
                    </a:schemeClr>
                  </a:solidFill>
                  <a:latin typeface="Consolas" panose="020B0609020204030204" pitchFamily="49" charset="0"/>
                  <a:cs typeface="Consolas" panose="020B0609020204030204" pitchFamily="49" charset="0"/>
                </a:rPr>
                <a:t>CGI Gateway</a:t>
              </a:r>
            </a:p>
          </p:txBody>
        </p:sp>
        <p:sp>
          <p:nvSpPr>
            <p:cNvPr id="98" name="TextBox 97"/>
            <p:cNvSpPr txBox="1"/>
            <p:nvPr/>
          </p:nvSpPr>
          <p:spPr>
            <a:xfrm>
              <a:off x="5803252" y="4401962"/>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stderr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99" name="TextBox 98"/>
            <p:cNvSpPr txBox="1"/>
            <p:nvPr/>
          </p:nvSpPr>
          <p:spPr>
            <a:xfrm>
              <a:off x="2118481" y="4342556"/>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CGI Response</a:t>
              </a:r>
            </a:p>
          </p:txBody>
        </p:sp>
        <p:sp>
          <p:nvSpPr>
            <p:cNvPr id="100" name="TextBox 99"/>
            <p:cNvSpPr txBox="1"/>
            <p:nvPr/>
          </p:nvSpPr>
          <p:spPr>
            <a:xfrm>
              <a:off x="2104641" y="3357410"/>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HTTP Request</a:t>
              </a:r>
            </a:p>
          </p:txBody>
        </p:sp>
      </p:grpSp>
      <p:sp>
        <p:nvSpPr>
          <p:cNvPr id="102" name="Овал 101"/>
          <p:cNvSpPr/>
          <p:nvPr/>
        </p:nvSpPr>
        <p:spPr>
          <a:xfrm>
            <a:off x="5410200" y="3275767"/>
            <a:ext cx="1370473" cy="2134433"/>
          </a:xfrm>
          <a:prstGeom prst="ellipse">
            <a:avLst/>
          </a:prstGeom>
          <a:noFill/>
          <a:ln w="28575">
            <a:solidFill>
              <a:schemeClr val="accent2">
                <a:lumMod val="50000"/>
              </a:schemeClr>
            </a:solid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TextBox 102"/>
          <p:cNvSpPr txBox="1"/>
          <p:nvPr/>
        </p:nvSpPr>
        <p:spPr>
          <a:xfrm>
            <a:off x="5698326" y="3464649"/>
            <a:ext cx="74571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stdin</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cxnSp>
        <p:nvCxnSpPr>
          <p:cNvPr id="104" name="Прямая со стрелкой 103"/>
          <p:cNvCxnSpPr/>
          <p:nvPr/>
        </p:nvCxnSpPr>
        <p:spPr>
          <a:xfrm flipH="1" flipV="1">
            <a:off x="5144285" y="4337188"/>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5656752" y="4348101"/>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stdout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547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What is WWW?</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842440"/>
            <a:ext cx="5098472" cy="3398981"/>
          </a:xfrm>
          <a:prstGeom prst="rect">
            <a:avLst/>
          </a:prstGeom>
        </p:spPr>
      </p:pic>
      <p:sp>
        <p:nvSpPr>
          <p:cNvPr id="7" name="Скругленный прямоугольник 6"/>
          <p:cNvSpPr/>
          <p:nvPr/>
        </p:nvSpPr>
        <p:spPr>
          <a:xfrm>
            <a:off x="190500" y="4419600"/>
            <a:ext cx="8794172" cy="1752600"/>
          </a:xfrm>
          <a:prstGeom prst="roundRect">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eaLnBrk="0" hangingPunct="0">
              <a:spcBef>
                <a:spcPct val="30000"/>
              </a:spcBef>
              <a:defRPr/>
            </a:pPr>
            <a:r>
              <a:rPr lang="en-US" dirty="0">
                <a:solidFill>
                  <a:schemeClr val="bg1"/>
                </a:solidFill>
                <a:latin typeface="Calibri" panose="020F0502020204030204" pitchFamily="34" charset="0"/>
              </a:rPr>
              <a:t>The first-ever website info.cern.ch appeared on December 20, 1990. His creator, Tim Berners-Lie, published on him the description of the new World Wide Web technology based on the data transfer protocol HTTP, an addressing system of URI and language of a hypertext marking of HTML. Also on the website the principles of installation and operation of servers and browsers were described.</a:t>
            </a:r>
          </a:p>
        </p:txBody>
      </p:sp>
    </p:spTree>
    <p:extLst>
      <p:ext uri="{BB962C8B-B14F-4D97-AF65-F5344CB8AC3E}">
        <p14:creationId xmlns:p14="http://schemas.microsoft.com/office/powerpoint/2010/main" val="3045860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Extension of functions of Web servers. ISAPI and DSO modules</a:t>
            </a:r>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The modular architecture of Web servers allows to expand their opportunities at the expense of external libraries — modules</a:t>
            </a:r>
            <a:endParaRPr lang="ru-RU" dirty="0">
              <a:latin typeface="Calibri" panose="020F0502020204030204" pitchFamily="34" charset="0"/>
            </a:endParaRPr>
          </a:p>
        </p:txBody>
      </p:sp>
      <p:sp>
        <p:nvSpPr>
          <p:cNvPr id="48" name="Скругленный прямоугольник 47"/>
          <p:cNvSpPr/>
          <p:nvPr/>
        </p:nvSpPr>
        <p:spPr>
          <a:xfrm>
            <a:off x="152400" y="19812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charset="0"/>
                <a:ea typeface="Calibri" charset="0"/>
                <a:cs typeface="Calibri" charset="0"/>
              </a:rPr>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Модульные расширения наиболее распространенных веб-серверов: DSO </a:t>
            </a:r>
            <a:r>
              <a:rPr lang="en-US" dirty="0">
                <a:latin typeface="Calibri" charset="0"/>
                <a:ea typeface="Calibri" charset="0"/>
                <a:cs typeface="Calibri" charset="0"/>
              </a:rPr>
              <a:t>(Dynamic Shared Objects) </a:t>
            </a:r>
            <a:r>
              <a:rPr lang="ru-RU" dirty="0">
                <a:latin typeface="Calibri" charset="0"/>
                <a:ea typeface="Calibri" charset="0"/>
                <a:cs typeface="Calibri" charset="0"/>
              </a:rPr>
              <a:t>для веб-сервера </a:t>
            </a:r>
            <a:r>
              <a:rPr lang="ru-RU" dirty="0" err="1">
                <a:latin typeface="Calibri" charset="0"/>
                <a:ea typeface="Calibri" charset="0"/>
                <a:cs typeface="Calibri" charset="0"/>
              </a:rPr>
              <a:t>Apache</a:t>
            </a:r>
            <a:r>
              <a:rPr lang="ru-RU" dirty="0">
                <a:latin typeface="Calibri" charset="0"/>
                <a:ea typeface="Calibri" charset="0"/>
                <a:cs typeface="Calibri" charset="0"/>
              </a:rPr>
              <a:t> и ISAPI </a:t>
            </a:r>
            <a:r>
              <a:rPr lang="fr-FR" dirty="0">
                <a:latin typeface="Calibri" charset="0"/>
                <a:ea typeface="Calibri" charset="0"/>
                <a:cs typeface="Calibri" charset="0"/>
              </a:rPr>
              <a:t>(Internet Server Application Program Interface) </a:t>
            </a:r>
            <a:r>
              <a:rPr lang="ru-RU" dirty="0">
                <a:latin typeface="Calibri" charset="0"/>
                <a:ea typeface="Calibri" charset="0"/>
                <a:cs typeface="Calibri" charset="0"/>
              </a:rPr>
              <a:t>для </a:t>
            </a:r>
            <a:r>
              <a:rPr lang="ru-RU" dirty="0" err="1">
                <a:latin typeface="Calibri" charset="0"/>
                <a:ea typeface="Calibri" charset="0"/>
                <a:cs typeface="Calibri" charset="0"/>
              </a:rPr>
              <a:t>Internet</a:t>
            </a:r>
            <a:r>
              <a:rPr lang="ru-RU" dirty="0">
                <a:latin typeface="Calibri" charset="0"/>
                <a:ea typeface="Calibri" charset="0"/>
                <a:cs typeface="Calibri" charset="0"/>
              </a:rPr>
              <a:t> </a:t>
            </a:r>
            <a:r>
              <a:rPr lang="ru-RU" dirty="0" err="1">
                <a:latin typeface="Calibri" charset="0"/>
                <a:ea typeface="Calibri" charset="0"/>
                <a:cs typeface="Calibri" charset="0"/>
              </a:rPr>
              <a:t>Information</a:t>
            </a:r>
            <a:r>
              <a:rPr lang="ru-RU" dirty="0">
                <a:latin typeface="Calibri" charset="0"/>
                <a:ea typeface="Calibri" charset="0"/>
                <a:cs typeface="Calibri" charset="0"/>
              </a:rPr>
              <a:t> </a:t>
            </a:r>
            <a:r>
              <a:rPr lang="ru-RU" dirty="0" err="1">
                <a:latin typeface="Calibri" charset="0"/>
                <a:ea typeface="Calibri" charset="0"/>
                <a:cs typeface="Calibri" charset="0"/>
              </a:rPr>
              <a:t>Services</a:t>
            </a:r>
            <a:endParaRPr lang="ru-RU" dirty="0">
              <a:latin typeface="Calibri" charset="0"/>
              <a:ea typeface="Calibri" charset="0"/>
              <a:cs typeface="Calibri" charset="0"/>
            </a:endParaRPr>
          </a:p>
        </p:txBody>
      </p:sp>
    </p:spTree>
    <p:extLst>
      <p:ext uri="{BB962C8B-B14F-4D97-AF65-F5344CB8AC3E}">
        <p14:creationId xmlns:p14="http://schemas.microsoft.com/office/powerpoint/2010/main" val="2831537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ISAPI modules</a:t>
            </a:r>
          </a:p>
        </p:txBody>
      </p:sp>
      <p:sp>
        <p:nvSpPr>
          <p:cNvPr id="3" name="Скругленный прямоугольник 2"/>
          <p:cNvSpPr/>
          <p:nvPr/>
        </p:nvSpPr>
        <p:spPr>
          <a:xfrm>
            <a:off x="152400" y="838201"/>
            <a:ext cx="8839200" cy="1828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ISAPI (Internet Server Application Programming Interface) is a set of the interfaces provided by a Web server of MS IIS (Internet Information Services) for applications writing interacting with this server and expanding its opportunities. Applications of ISAPI represent the dynamic link libraries (Dynamic Link Library, DLL) directly interacting with API IIS.</a:t>
            </a:r>
            <a:endParaRPr lang="ru-RU" dirty="0">
              <a:latin typeface="Calibri" panose="020F0502020204030204" pitchFamily="34" charset="0"/>
            </a:endParaRPr>
          </a:p>
        </p:txBody>
      </p:sp>
      <p:sp>
        <p:nvSpPr>
          <p:cNvPr id="48" name="Скругленный прямоугольник 47"/>
          <p:cNvSpPr/>
          <p:nvPr/>
        </p:nvSpPr>
        <p:spPr>
          <a:xfrm>
            <a:off x="152400" y="2763089"/>
            <a:ext cx="8839200" cy="2037512"/>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Applications of ISAPI are loaded and executed in an address space of IIS therefore the server doesn't need to create new process in case of each HTTP request. As Windows loads dynamic link library once in case of the first function invocation in DLL, application of ISAPI remains loaded and isn't deleted, the Web server (if ISAPI caching is included) won't be stopped/is switched off yet, or application won't be unloaded explicitly.</a:t>
            </a:r>
            <a:endParaRPr lang="ru-RU" dirty="0">
              <a:latin typeface="Calibri" panose="020F0502020204030204" pitchFamily="34" charset="0"/>
            </a:endParaRPr>
          </a:p>
        </p:txBody>
      </p:sp>
    </p:spTree>
    <p:extLst>
      <p:ext uri="{BB962C8B-B14F-4D97-AF65-F5344CB8AC3E}">
        <p14:creationId xmlns:p14="http://schemas.microsoft.com/office/powerpoint/2010/main" val="598526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ISAPI modules</a:t>
            </a:r>
          </a:p>
        </p:txBody>
      </p:sp>
      <p:sp>
        <p:nvSpPr>
          <p:cNvPr id="3" name="Скругленный прямоугольник 2"/>
          <p:cNvSpPr/>
          <p:nvPr/>
        </p:nvSpPr>
        <p:spPr>
          <a:xfrm>
            <a:off x="152400" y="838200"/>
            <a:ext cx="88392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ISAPI extension is an application of IIS which is an addressee of a request, it performs operations which the Web server can't execute itself (for example, the addressing the database). Extension doesn't influence query parameters, and uses them as input data. In this ISAPI extension reminds a CGI-application. ISAPI extension can be caused as it is explicit (through a request of a type of http://&lt;url path=""&gt;/isapiext.dll? </a:t>
            </a:r>
            <a:r>
              <a:rPr lang="en-US" dirty="0" err="1">
                <a:latin typeface="Calibri" panose="020F0502020204030204" pitchFamily="34" charset="0"/>
              </a:rPr>
              <a:t>paramstring</a:t>
            </a:r>
            <a:r>
              <a:rPr lang="en-US" dirty="0">
                <a:latin typeface="Calibri" panose="020F0502020204030204" pitchFamily="34" charset="0"/>
              </a:rPr>
              <a:t>), and is implicit (through a card of extensions in which processors for the registered types of files (mapping) are specified, or by a call via the filter). ISAPI extensions — the most frequent method of application of ISAPI&lt;/</a:t>
            </a:r>
            <a:r>
              <a:rPr lang="en-US" dirty="0" err="1">
                <a:latin typeface="Calibri" panose="020F0502020204030204" pitchFamily="34" charset="0"/>
              </a:rPr>
              <a:t>url</a:t>
            </a:r>
            <a:r>
              <a:rPr lang="en-US" dirty="0">
                <a:latin typeface="Calibri" panose="020F0502020204030204" pitchFamily="34" charset="0"/>
              </a:rPr>
              <a:t>&gt;</a:t>
            </a:r>
            <a:endParaRPr lang="ru-RU" dirty="0">
              <a:latin typeface="Calibri" panose="020F0502020204030204" pitchFamily="34" charset="0"/>
            </a:endParaRPr>
          </a:p>
        </p:txBody>
      </p:sp>
      <p:sp>
        <p:nvSpPr>
          <p:cNvPr id="48" name="Скругленный прямоугольник 47"/>
          <p:cNvSpPr/>
          <p:nvPr/>
        </p:nvSpPr>
        <p:spPr>
          <a:xfrm>
            <a:off x="152400" y="38100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ISAPI filter, unlike extension, is some kind of intermediary in processing of a user query from the moment of its receiving by a Web server and until sending the response. The filter can modify a request or the response, to cause the processor, specific to a specific request, etc., at the same time the filter isn't a finite processor. ISAPI filters are quite difficult in development and the sphere of their use is restricted, as a rule, to the decision of such tasks as encoding, journalizing, authentication, data compression.</a:t>
            </a:r>
          </a:p>
        </p:txBody>
      </p:sp>
    </p:spTree>
    <p:extLst>
      <p:ext uri="{BB962C8B-B14F-4D97-AF65-F5344CB8AC3E}">
        <p14:creationId xmlns:p14="http://schemas.microsoft.com/office/powerpoint/2010/main" val="3343487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grpSp>
        <p:nvGrpSpPr>
          <p:cNvPr id="73" name="Group 72"/>
          <p:cNvGrpSpPr/>
          <p:nvPr/>
        </p:nvGrpSpPr>
        <p:grpSpPr>
          <a:xfrm>
            <a:off x="126358" y="990600"/>
            <a:ext cx="8891283" cy="5413128"/>
            <a:chOff x="91493" y="963248"/>
            <a:chExt cx="8891283" cy="5413128"/>
          </a:xfrm>
        </p:grpSpPr>
        <p:sp>
          <p:nvSpPr>
            <p:cNvPr id="4" name="Rounded Rectangle 3"/>
            <p:cNvSpPr/>
            <p:nvPr/>
          </p:nvSpPr>
          <p:spPr>
            <a:xfrm>
              <a:off x="149996" y="5797025"/>
              <a:ext cx="8832780" cy="381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TCP/IP Protocol Layer</a:t>
              </a:r>
            </a:p>
          </p:txBody>
        </p:sp>
        <p:sp>
          <p:nvSpPr>
            <p:cNvPr id="12" name="Rounded Rectangle 11"/>
            <p:cNvSpPr/>
            <p:nvPr/>
          </p:nvSpPr>
          <p:spPr>
            <a:xfrm>
              <a:off x="440408" y="1991397"/>
              <a:ext cx="1828800" cy="2109840"/>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400" b="1" dirty="0" err="1">
                  <a:solidFill>
                    <a:schemeClr val="tx1"/>
                  </a:solidFill>
                  <a:latin typeface="Calibri" panose="020F0502020204030204" pitchFamily="34" charset="0"/>
                </a:rPr>
                <a:t>s</a:t>
              </a:r>
              <a:r>
                <a:rPr lang="en-US" sz="1400" b="1" dirty="0" err="1" smtClean="0">
                  <a:solidFill>
                    <a:schemeClr val="tx1"/>
                  </a:solidFill>
                  <a:latin typeface="Calibri" panose="020F0502020204030204" pitchFamily="34" charset="0"/>
                </a:rPr>
                <a:t>vchost.exe</a:t>
              </a:r>
              <a:endParaRPr lang="en-US" sz="1400" b="1" dirty="0" smtClean="0">
                <a:solidFill>
                  <a:schemeClr val="tx1"/>
                </a:solidFill>
                <a:latin typeface="Calibri" panose="020F0502020204030204" pitchFamily="34" charset="0"/>
              </a:endParaRPr>
            </a:p>
          </p:txBody>
        </p:sp>
        <p:sp>
          <p:nvSpPr>
            <p:cNvPr id="13" name="Rounded Rectangle 12"/>
            <p:cNvSpPr/>
            <p:nvPr/>
          </p:nvSpPr>
          <p:spPr>
            <a:xfrm>
              <a:off x="540599" y="3252296"/>
              <a:ext cx="1628418" cy="70321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www service</a:t>
              </a:r>
            </a:p>
          </p:txBody>
        </p:sp>
        <p:sp>
          <p:nvSpPr>
            <p:cNvPr id="14" name="Rounded Rectangle 13"/>
            <p:cNvSpPr/>
            <p:nvPr/>
          </p:nvSpPr>
          <p:spPr>
            <a:xfrm>
              <a:off x="557391" y="2412799"/>
              <a:ext cx="1628418" cy="726804"/>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WAS (Windows Activation Service)</a:t>
              </a:r>
            </a:p>
          </p:txBody>
        </p:sp>
        <p:grpSp>
          <p:nvGrpSpPr>
            <p:cNvPr id="39" name="Group 38"/>
            <p:cNvGrpSpPr/>
            <p:nvPr/>
          </p:nvGrpSpPr>
          <p:grpSpPr>
            <a:xfrm>
              <a:off x="2884897" y="1058648"/>
              <a:ext cx="1981200" cy="3143275"/>
              <a:chOff x="2971800" y="1352524"/>
              <a:chExt cx="1981200" cy="3143275"/>
            </a:xfrm>
          </p:grpSpPr>
          <p:sp>
            <p:nvSpPr>
              <p:cNvPr id="15" name="Rounded Rectangle 14"/>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(w3wp.exe)</a:t>
                </a:r>
              </a:p>
            </p:txBody>
          </p:sp>
          <p:sp>
            <p:nvSpPr>
              <p:cNvPr id="31" name="Rounded Rectangle 30"/>
              <p:cNvSpPr/>
              <p:nvPr/>
            </p:nvSpPr>
            <p:spPr>
              <a:xfrm>
                <a:off x="3124199" y="2004307"/>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32" name="Rounded Rectangle 31"/>
              <p:cNvSpPr/>
              <p:nvPr/>
            </p:nvSpPr>
            <p:spPr>
              <a:xfrm>
                <a:off x="3217048" y="2228183"/>
                <a:ext cx="1425735"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Extensions</a:t>
                </a:r>
              </a:p>
            </p:txBody>
          </p:sp>
          <p:sp>
            <p:nvSpPr>
              <p:cNvPr id="33" name="Rounded Rectangle 32"/>
              <p:cNvSpPr/>
              <p:nvPr/>
            </p:nvSpPr>
            <p:spPr>
              <a:xfrm>
                <a:off x="3211630" y="2898592"/>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Filters</a:t>
                </a:r>
              </a:p>
            </p:txBody>
          </p:sp>
          <p:sp>
            <p:nvSpPr>
              <p:cNvPr id="34" name="Rounded Rectangle 33"/>
              <p:cNvSpPr/>
              <p:nvPr/>
            </p:nvSpPr>
            <p:spPr>
              <a:xfrm>
                <a:off x="3211630" y="3581514"/>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Managed Modules</a:t>
                </a:r>
              </a:p>
            </p:txBody>
          </p:sp>
        </p:grpSp>
        <p:grpSp>
          <p:nvGrpSpPr>
            <p:cNvPr id="40" name="Group 39"/>
            <p:cNvGrpSpPr/>
            <p:nvPr/>
          </p:nvGrpSpPr>
          <p:grpSpPr>
            <a:xfrm>
              <a:off x="4932945" y="1038669"/>
              <a:ext cx="1981200" cy="3143275"/>
              <a:chOff x="2971800" y="1352524"/>
              <a:chExt cx="1981200" cy="3143275"/>
            </a:xfrm>
          </p:grpSpPr>
          <p:sp>
            <p:nvSpPr>
              <p:cNvPr id="41" name="Rounded Rectangle 40"/>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(w3wp.exe)</a:t>
                </a:r>
              </a:p>
            </p:txBody>
          </p:sp>
          <p:sp>
            <p:nvSpPr>
              <p:cNvPr id="42" name="Rounded Rectangle 41"/>
              <p:cNvSpPr/>
              <p:nvPr/>
            </p:nvSpPr>
            <p:spPr>
              <a:xfrm>
                <a:off x="3124199" y="2004307"/>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43" name="Rounded Rectangle 42"/>
              <p:cNvSpPr/>
              <p:nvPr/>
            </p:nvSpPr>
            <p:spPr>
              <a:xfrm>
                <a:off x="3217048" y="2228183"/>
                <a:ext cx="1425735"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Extensions</a:t>
                </a:r>
              </a:p>
            </p:txBody>
          </p:sp>
          <p:sp>
            <p:nvSpPr>
              <p:cNvPr id="44" name="Rounded Rectangle 43"/>
              <p:cNvSpPr/>
              <p:nvPr/>
            </p:nvSpPr>
            <p:spPr>
              <a:xfrm>
                <a:off x="3211630" y="2898592"/>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Filters</a:t>
                </a:r>
              </a:p>
            </p:txBody>
          </p:sp>
          <p:sp>
            <p:nvSpPr>
              <p:cNvPr id="45" name="Rounded Rectangle 44"/>
              <p:cNvSpPr/>
              <p:nvPr/>
            </p:nvSpPr>
            <p:spPr>
              <a:xfrm>
                <a:off x="3211630" y="3581514"/>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Managed Modules</a:t>
                </a:r>
              </a:p>
            </p:txBody>
          </p:sp>
        </p:grpSp>
        <p:grpSp>
          <p:nvGrpSpPr>
            <p:cNvPr id="58" name="Group 57"/>
            <p:cNvGrpSpPr/>
            <p:nvPr/>
          </p:nvGrpSpPr>
          <p:grpSpPr>
            <a:xfrm>
              <a:off x="7001576" y="1033041"/>
              <a:ext cx="1981200" cy="3143275"/>
              <a:chOff x="7001576" y="1033041"/>
              <a:chExt cx="1981200" cy="3143275"/>
            </a:xfrm>
          </p:grpSpPr>
          <p:grpSp>
            <p:nvGrpSpPr>
              <p:cNvPr id="46" name="Group 45"/>
              <p:cNvGrpSpPr/>
              <p:nvPr/>
            </p:nvGrpSpPr>
            <p:grpSpPr>
              <a:xfrm>
                <a:off x="7001576" y="1033041"/>
                <a:ext cx="1981200" cy="3143275"/>
                <a:chOff x="2971800" y="1352524"/>
                <a:chExt cx="1981200" cy="3143275"/>
              </a:xfrm>
            </p:grpSpPr>
            <p:sp>
              <p:nvSpPr>
                <p:cNvPr id="47" name="Rounded Rectangle 46"/>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(n * w3wp.exe)</a:t>
                  </a:r>
                </a:p>
              </p:txBody>
            </p:sp>
            <p:sp>
              <p:nvSpPr>
                <p:cNvPr id="48" name="Rounded Rectangle 47"/>
                <p:cNvSpPr/>
                <p:nvPr/>
              </p:nvSpPr>
              <p:spPr>
                <a:xfrm>
                  <a:off x="3036768" y="1963146"/>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grpSp>
          <p:sp>
            <p:nvSpPr>
              <p:cNvPr id="52" name="Rounded Rectangle 51"/>
              <p:cNvSpPr/>
              <p:nvPr/>
            </p:nvSpPr>
            <p:spPr>
              <a:xfrm>
                <a:off x="7164537" y="1724154"/>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53" name="Rounded Rectangle 52"/>
              <p:cNvSpPr/>
              <p:nvPr/>
            </p:nvSpPr>
            <p:spPr>
              <a:xfrm>
                <a:off x="7254372" y="1828303"/>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grpSp>
        <p:sp>
          <p:nvSpPr>
            <p:cNvPr id="54" name="Can 53"/>
            <p:cNvSpPr/>
            <p:nvPr/>
          </p:nvSpPr>
          <p:spPr>
            <a:xfrm>
              <a:off x="349432" y="963248"/>
              <a:ext cx="1919776" cy="834776"/>
            </a:xfrm>
            <a:prstGeom prst="can">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latin typeface="Calibri" panose="020F0502020204030204" pitchFamily="34" charset="0"/>
                </a:rPr>
                <a:t>ApplicationHosts.config</a:t>
              </a:r>
              <a:endParaRPr lang="en-US" sz="1400" dirty="0" smtClean="0">
                <a:latin typeface="Calibri" panose="020F0502020204030204" pitchFamily="34" charset="0"/>
              </a:endParaRPr>
            </a:p>
          </p:txBody>
        </p:sp>
        <p:grpSp>
          <p:nvGrpSpPr>
            <p:cNvPr id="59" name="Group 58"/>
            <p:cNvGrpSpPr/>
            <p:nvPr/>
          </p:nvGrpSpPr>
          <p:grpSpPr>
            <a:xfrm>
              <a:off x="139490" y="4648200"/>
              <a:ext cx="8832780" cy="1021964"/>
              <a:chOff x="152400" y="4757976"/>
              <a:chExt cx="8832780" cy="1021964"/>
            </a:xfrm>
          </p:grpSpPr>
          <p:sp>
            <p:nvSpPr>
              <p:cNvPr id="5" name="Rounded Rectangle 4"/>
              <p:cNvSpPr/>
              <p:nvPr/>
            </p:nvSpPr>
            <p:spPr>
              <a:xfrm>
                <a:off x="169988" y="5079075"/>
                <a:ext cx="8815192" cy="70086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err="1" smtClean="0">
                    <a:solidFill>
                      <a:schemeClr val="tx1"/>
                    </a:solidFill>
                    <a:latin typeface="Calibri" panose="020F0502020204030204" pitchFamily="34" charset="0"/>
                  </a:rPr>
                  <a:t>http.sys</a:t>
                </a:r>
                <a:endParaRPr lang="en-US" sz="1400" b="1" dirty="0" smtClean="0">
                  <a:solidFill>
                    <a:schemeClr val="tx1"/>
                  </a:solidFill>
                  <a:latin typeface="Calibri" panose="020F0502020204030204" pitchFamily="34" charset="0"/>
                </a:endParaRPr>
              </a:p>
            </p:txBody>
          </p:sp>
          <p:sp>
            <p:nvSpPr>
              <p:cNvPr id="6" name="Rounded Rectangle 5"/>
              <p:cNvSpPr/>
              <p:nvPr/>
            </p:nvSpPr>
            <p:spPr>
              <a:xfrm>
                <a:off x="376019" y="5165796"/>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HTTP Listener</a:t>
                </a:r>
              </a:p>
            </p:txBody>
          </p:sp>
          <p:sp>
            <p:nvSpPr>
              <p:cNvPr id="7" name="Rounded Rectangle 6"/>
              <p:cNvSpPr/>
              <p:nvPr/>
            </p:nvSpPr>
            <p:spPr>
              <a:xfrm>
                <a:off x="1598050" y="5177489"/>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Request Queue</a:t>
                </a:r>
              </a:p>
            </p:txBody>
          </p:sp>
          <p:sp>
            <p:nvSpPr>
              <p:cNvPr id="8" name="Rounded Rectangle 7"/>
              <p:cNvSpPr/>
              <p:nvPr/>
            </p:nvSpPr>
            <p:spPr>
              <a:xfrm>
                <a:off x="2788688" y="5179880"/>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Calibri" panose="020F0502020204030204" pitchFamily="34" charset="0"/>
                  </a:rPr>
                  <a:t>Request Queue</a:t>
                </a:r>
              </a:p>
            </p:txBody>
          </p:sp>
          <p:sp>
            <p:nvSpPr>
              <p:cNvPr id="9" name="Rounded Rectangle 8"/>
              <p:cNvSpPr/>
              <p:nvPr/>
            </p:nvSpPr>
            <p:spPr>
              <a:xfrm>
                <a:off x="3979326" y="5177489"/>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Calibri" panose="020F0502020204030204" pitchFamily="34" charset="0"/>
                  </a:rPr>
                  <a:t>Request Queue</a:t>
                </a:r>
              </a:p>
            </p:txBody>
          </p:sp>
          <p:sp>
            <p:nvSpPr>
              <p:cNvPr id="10" name="Can 9"/>
              <p:cNvSpPr/>
              <p:nvPr/>
            </p:nvSpPr>
            <p:spPr>
              <a:xfrm>
                <a:off x="5492533" y="5120320"/>
                <a:ext cx="1336585" cy="606903"/>
              </a:xfrm>
              <a:prstGeom prst="can">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Kernel Output Cache </a:t>
                </a:r>
              </a:p>
            </p:txBody>
          </p:sp>
          <p:sp>
            <p:nvSpPr>
              <p:cNvPr id="11" name="Rectangle 10"/>
              <p:cNvSpPr/>
              <p:nvPr/>
            </p:nvSpPr>
            <p:spPr>
              <a:xfrm>
                <a:off x="7254372" y="5200575"/>
                <a:ext cx="812800" cy="492566"/>
              </a:xfrm>
              <a:prstGeom prst="rect">
                <a:avLst/>
              </a:prstGeom>
              <a:solidFill>
                <a:schemeClr val="accent3">
                  <a:lumMod val="40000"/>
                  <a:lumOff val="6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panose="020F0502020204030204" pitchFamily="34" charset="0"/>
                  </a:rPr>
                  <a:t>SSL</a:t>
                </a:r>
              </a:p>
            </p:txBody>
          </p:sp>
          <p:cxnSp>
            <p:nvCxnSpPr>
              <p:cNvPr id="56" name="Straight Connector 55"/>
              <p:cNvCxnSpPr/>
              <p:nvPr/>
            </p:nvCxnSpPr>
            <p:spPr>
              <a:xfrm>
                <a:off x="152400" y="4757976"/>
                <a:ext cx="8832780" cy="0"/>
              </a:xfrm>
              <a:prstGeom prst="line">
                <a:avLst/>
              </a:prstGeom>
              <a:ln w="38100">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1" name="Up Arrow 60"/>
            <p:cNvSpPr/>
            <p:nvPr/>
          </p:nvSpPr>
          <p:spPr>
            <a:xfrm>
              <a:off x="190722" y="5987525"/>
              <a:ext cx="571278" cy="38885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2" name="Up Arrow 61"/>
            <p:cNvSpPr/>
            <p:nvPr/>
          </p:nvSpPr>
          <p:spPr>
            <a:xfrm>
              <a:off x="667133" y="5503424"/>
              <a:ext cx="492754" cy="38885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3" name="Up Arrow 62"/>
            <p:cNvSpPr/>
            <p:nvPr/>
          </p:nvSpPr>
          <p:spPr>
            <a:xfrm rot="5400000">
              <a:off x="1203081" y="5145136"/>
              <a:ext cx="571278" cy="38885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4" name="Up Arrow 63"/>
            <p:cNvSpPr/>
            <p:nvPr/>
          </p:nvSpPr>
          <p:spPr>
            <a:xfrm rot="2009547">
              <a:off x="2316685" y="3704737"/>
              <a:ext cx="571278" cy="146070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5" name="TextBox 64"/>
            <p:cNvSpPr txBox="1"/>
            <p:nvPr/>
          </p:nvSpPr>
          <p:spPr>
            <a:xfrm>
              <a:off x="94569" y="4281087"/>
              <a:ext cx="1114408" cy="338554"/>
            </a:xfrm>
            <a:prstGeom prst="rect">
              <a:avLst/>
            </a:prstGeom>
            <a:noFill/>
          </p:spPr>
          <p:txBody>
            <a:bodyPr wrap="none" rtlCol="0">
              <a:spAutoFit/>
            </a:bodyPr>
            <a:lstStyle/>
            <a:p>
              <a:r>
                <a:rPr lang="en-US" sz="1600" b="1" dirty="0" smtClean="0">
                  <a:latin typeface="Calibri" charset="0"/>
                  <a:ea typeface="Calibri" charset="0"/>
                  <a:cs typeface="Calibri" charset="0"/>
                </a:rPr>
                <a:t>User mode</a:t>
              </a:r>
              <a:endParaRPr lang="en-US" sz="1600" b="1" dirty="0">
                <a:latin typeface="Calibri" charset="0"/>
                <a:ea typeface="Calibri" charset="0"/>
                <a:cs typeface="Calibri" charset="0"/>
              </a:endParaRPr>
            </a:p>
          </p:txBody>
        </p:sp>
        <p:sp>
          <p:nvSpPr>
            <p:cNvPr id="66" name="TextBox 65"/>
            <p:cNvSpPr txBox="1"/>
            <p:nvPr/>
          </p:nvSpPr>
          <p:spPr>
            <a:xfrm>
              <a:off x="91493" y="4617339"/>
              <a:ext cx="1269386" cy="338554"/>
            </a:xfrm>
            <a:prstGeom prst="rect">
              <a:avLst/>
            </a:prstGeom>
            <a:noFill/>
          </p:spPr>
          <p:txBody>
            <a:bodyPr wrap="none" rtlCol="0">
              <a:spAutoFit/>
            </a:bodyPr>
            <a:lstStyle/>
            <a:p>
              <a:r>
                <a:rPr lang="en-US" sz="1600" b="1" dirty="0" smtClean="0">
                  <a:latin typeface="Calibri" charset="0"/>
                  <a:ea typeface="Calibri" charset="0"/>
                  <a:cs typeface="Calibri" charset="0"/>
                </a:rPr>
                <a:t>Kernel mode</a:t>
              </a:r>
              <a:endParaRPr lang="en-US" sz="1600" b="1" dirty="0">
                <a:latin typeface="Calibri" charset="0"/>
                <a:ea typeface="Calibri" charset="0"/>
                <a:cs typeface="Calibri" charset="0"/>
              </a:endParaRPr>
            </a:p>
          </p:txBody>
        </p:sp>
        <p:sp>
          <p:nvSpPr>
            <p:cNvPr id="67" name="Up Arrow 66"/>
            <p:cNvSpPr/>
            <p:nvPr/>
          </p:nvSpPr>
          <p:spPr>
            <a:xfrm rot="7738117">
              <a:off x="4832964" y="3636752"/>
              <a:ext cx="571278" cy="1717824"/>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8" name="Up Arrow 67"/>
            <p:cNvSpPr/>
            <p:nvPr/>
          </p:nvSpPr>
          <p:spPr>
            <a:xfrm rot="10800000">
              <a:off x="5862276" y="5589431"/>
              <a:ext cx="571278" cy="786944"/>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71" name="Up Arrow 70"/>
            <p:cNvSpPr/>
            <p:nvPr/>
          </p:nvSpPr>
          <p:spPr>
            <a:xfrm>
              <a:off x="667133" y="1683705"/>
              <a:ext cx="492754" cy="860089"/>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72" name="Up Arrow 71"/>
            <p:cNvSpPr/>
            <p:nvPr/>
          </p:nvSpPr>
          <p:spPr>
            <a:xfrm rot="10800000">
              <a:off x="1658238" y="2988687"/>
              <a:ext cx="492754" cy="531659"/>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grpSp>
      <p:sp>
        <p:nvSpPr>
          <p:cNvPr id="49" name="Up Arrow 48"/>
          <p:cNvSpPr/>
          <p:nvPr/>
        </p:nvSpPr>
        <p:spPr>
          <a:xfrm rot="10800000">
            <a:off x="1700577" y="3910525"/>
            <a:ext cx="492754" cy="1126787"/>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50" name="Up Arrow 49"/>
          <p:cNvSpPr/>
          <p:nvPr/>
        </p:nvSpPr>
        <p:spPr>
          <a:xfrm rot="5400000">
            <a:off x="2322056" y="2338972"/>
            <a:ext cx="571278" cy="928930"/>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Tree>
    <p:extLst>
      <p:ext uri="{BB962C8B-B14F-4D97-AF65-F5344CB8AC3E}">
        <p14:creationId xmlns:p14="http://schemas.microsoft.com/office/powerpoint/2010/main" val="522359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5" name="Picture 4"/>
          <p:cNvPicPr>
            <a:picLocks noChangeAspect="1"/>
          </p:cNvPicPr>
          <p:nvPr/>
        </p:nvPicPr>
        <p:blipFill>
          <a:blip r:embed="rId2"/>
          <a:stretch>
            <a:fillRect/>
          </a:stretch>
        </p:blipFill>
        <p:spPr>
          <a:xfrm>
            <a:off x="228600" y="1075209"/>
            <a:ext cx="8686800" cy="1933606"/>
          </a:xfrm>
          <a:prstGeom prst="rect">
            <a:avLst/>
          </a:prstGeom>
        </p:spPr>
      </p:pic>
    </p:spTree>
    <p:extLst>
      <p:ext uri="{BB962C8B-B14F-4D97-AF65-F5344CB8AC3E}">
        <p14:creationId xmlns:p14="http://schemas.microsoft.com/office/powerpoint/2010/main" val="1631418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6" name="Picture 5"/>
          <p:cNvPicPr>
            <a:picLocks noChangeAspect="1"/>
          </p:cNvPicPr>
          <p:nvPr/>
        </p:nvPicPr>
        <p:blipFill>
          <a:blip r:embed="rId2"/>
          <a:stretch>
            <a:fillRect/>
          </a:stretch>
        </p:blipFill>
        <p:spPr>
          <a:xfrm>
            <a:off x="192156" y="578825"/>
            <a:ext cx="8759687" cy="2146414"/>
          </a:xfrm>
          <a:prstGeom prst="rect">
            <a:avLst/>
          </a:prstGeom>
        </p:spPr>
      </p:pic>
      <p:sp>
        <p:nvSpPr>
          <p:cNvPr id="7" name="Скругленный прямоугольник 5"/>
          <p:cNvSpPr/>
          <p:nvPr/>
        </p:nvSpPr>
        <p:spPr bwMode="auto">
          <a:xfrm>
            <a:off x="192156" y="3048000"/>
            <a:ext cx="8759688" cy="3170347"/>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en-US" sz="1600" dirty="0">
                <a:solidFill>
                  <a:schemeClr val="bg1"/>
                </a:solidFill>
                <a:latin typeface="Calibri" charset="0"/>
                <a:ea typeface="Calibri" charset="0"/>
                <a:cs typeface="Calibri" charset="0"/>
              </a:rPr>
              <a:t>IIS 6.0 process model named also with isolation mode of worker process is based on the concept of a pool of applications – groups of Web applications for which execution the same copy of worker process is used. </a:t>
            </a:r>
          </a:p>
          <a:p>
            <a:pPr algn="just"/>
            <a:r>
              <a:rPr lang="en-US" sz="1600" dirty="0">
                <a:solidFill>
                  <a:schemeClr val="bg1"/>
                </a:solidFill>
                <a:latin typeface="Calibri" charset="0"/>
                <a:ea typeface="Calibri" charset="0"/>
                <a:cs typeface="Calibri" charset="0"/>
              </a:rPr>
              <a:t>According to the process model used in IIS 6.0, by default, worker process in which applications of ASP.NET are run is the w3wp.exe program. It is the universal worker process knowing nothing about ASP.NET and servicing any applications which can be executed on this Web server.</a:t>
            </a:r>
          </a:p>
          <a:p>
            <a:pPr algn="just"/>
            <a:r>
              <a:rPr lang="en-US" sz="1600" dirty="0">
                <a:solidFill>
                  <a:schemeClr val="bg1"/>
                </a:solidFill>
                <a:latin typeface="Calibri" charset="0"/>
                <a:ea typeface="Calibri" charset="0"/>
                <a:cs typeface="Calibri" charset="0"/>
              </a:rPr>
              <a:t>Worker process (the copy of w3wp.exe) loads aspnet_isapi.dll; ISAPI extension in turn loads the common-language executing environment (CLR) and launches a request processing pipeline</a:t>
            </a:r>
            <a:endParaRPr lang="ru-RU" sz="16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915664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5" name="Picture 4"/>
          <p:cNvPicPr>
            <a:picLocks noChangeAspect="1"/>
          </p:cNvPicPr>
          <p:nvPr/>
        </p:nvPicPr>
        <p:blipFill>
          <a:blip r:embed="rId2"/>
          <a:stretch>
            <a:fillRect/>
          </a:stretch>
        </p:blipFill>
        <p:spPr>
          <a:xfrm>
            <a:off x="190500" y="766983"/>
            <a:ext cx="8763000" cy="2169059"/>
          </a:xfrm>
          <a:prstGeom prst="rect">
            <a:avLst/>
          </a:prstGeom>
        </p:spPr>
      </p:pic>
      <p:sp>
        <p:nvSpPr>
          <p:cNvPr id="6" name="Скругленный прямоугольник 5"/>
          <p:cNvSpPr/>
          <p:nvPr/>
        </p:nvSpPr>
        <p:spPr bwMode="auto">
          <a:xfrm>
            <a:off x="190500" y="3124200"/>
            <a:ext cx="8763000" cy="2941747"/>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en-US" sz="1600" dirty="0">
                <a:solidFill>
                  <a:schemeClr val="bg1"/>
                </a:solidFill>
                <a:latin typeface="Calibri" charset="0"/>
                <a:ea typeface="Calibri" charset="0"/>
                <a:cs typeface="Calibri" charset="0"/>
              </a:rPr>
              <a:t>In a sense IIS 7.0 represents unification of the ASP.NET and IIS platforms. Processors and HTTP modules, the executing pipeline, configuration files are component elements of the uniform environment</a:t>
            </a:r>
          </a:p>
          <a:p>
            <a:pPr algn="just"/>
            <a:r>
              <a:rPr lang="en-US" sz="1600" dirty="0">
                <a:solidFill>
                  <a:schemeClr val="bg1"/>
                </a:solidFill>
                <a:latin typeface="Calibri" charset="0"/>
                <a:ea typeface="Calibri" charset="0"/>
                <a:cs typeface="Calibri" charset="0"/>
              </a:rPr>
              <a:t>All internal pipeline IIS is made of the separate, individually configured components</a:t>
            </a:r>
          </a:p>
          <a:p>
            <a:pPr algn="just"/>
            <a:r>
              <a:rPr lang="en-US" sz="1600" dirty="0">
                <a:solidFill>
                  <a:schemeClr val="bg1"/>
                </a:solidFill>
                <a:latin typeface="Calibri" charset="0"/>
                <a:ea typeface="Calibri" charset="0"/>
                <a:cs typeface="Calibri" charset="0"/>
              </a:rPr>
              <a:t>The </a:t>
            </a:r>
            <a:r>
              <a:rPr lang="en-US" sz="1600" dirty="0" err="1">
                <a:solidFill>
                  <a:schemeClr val="bg1"/>
                </a:solidFill>
                <a:latin typeface="Calibri" charset="0"/>
                <a:ea typeface="Calibri" charset="0"/>
                <a:cs typeface="Calibri" charset="0"/>
              </a:rPr>
              <a:t>web.config</a:t>
            </a:r>
            <a:r>
              <a:rPr lang="en-US" sz="1600" dirty="0">
                <a:solidFill>
                  <a:schemeClr val="bg1"/>
                </a:solidFill>
                <a:latin typeface="Calibri" charset="0"/>
                <a:ea typeface="Calibri" charset="0"/>
                <a:cs typeface="Calibri" charset="0"/>
              </a:rPr>
              <a:t> file contains the new section intended for configuring of the environment IIS</a:t>
            </a:r>
          </a:p>
          <a:p>
            <a:pPr algn="just"/>
            <a:r>
              <a:rPr lang="en-US" sz="1600" dirty="0">
                <a:solidFill>
                  <a:schemeClr val="bg1"/>
                </a:solidFill>
                <a:latin typeface="Calibri" charset="0"/>
                <a:ea typeface="Calibri" charset="0"/>
                <a:cs typeface="Calibri" charset="0"/>
              </a:rPr>
              <a:t>In other words, the executing environment ASP.NET as if is expanded and incorporated or replaced with itself the environment of the Web server</a:t>
            </a:r>
          </a:p>
          <a:p>
            <a:pPr algn="just"/>
            <a:r>
              <a:rPr lang="en-US" sz="1600" dirty="0">
                <a:solidFill>
                  <a:schemeClr val="bg1"/>
                </a:solidFill>
                <a:latin typeface="Calibri" charset="0"/>
                <a:ea typeface="Calibri" charset="0"/>
                <a:cs typeface="Calibri" charset="0"/>
              </a:rPr>
              <a:t>Some familiar concepts and the ASP.NET tools are available in IIS 7.0 at the level of the Web server, and it is possible to use, for example, authentication of Forms for monitoring of access to any resources of the server, and not just to the ASP.NET resources</a:t>
            </a:r>
            <a:endParaRPr lang="ru-RU" sz="16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7462838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3" name="Picture 2"/>
          <p:cNvPicPr>
            <a:picLocks noChangeAspect="1"/>
          </p:cNvPicPr>
          <p:nvPr/>
        </p:nvPicPr>
        <p:blipFill>
          <a:blip r:embed="rId2"/>
          <a:stretch>
            <a:fillRect/>
          </a:stretch>
        </p:blipFill>
        <p:spPr>
          <a:xfrm>
            <a:off x="723900" y="914400"/>
            <a:ext cx="7696200" cy="5141062"/>
          </a:xfrm>
          <a:prstGeom prst="rect">
            <a:avLst/>
          </a:prstGeom>
        </p:spPr>
      </p:pic>
    </p:spTree>
    <p:extLst>
      <p:ext uri="{BB962C8B-B14F-4D97-AF65-F5344CB8AC3E}">
        <p14:creationId xmlns:p14="http://schemas.microsoft.com/office/powerpoint/2010/main" val="1983228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 of the environment of execution of ASP.NET</a:t>
            </a:r>
          </a:p>
        </p:txBody>
      </p:sp>
      <p:pic>
        <p:nvPicPr>
          <p:cNvPr id="3" name="Picture 2"/>
          <p:cNvPicPr>
            <a:picLocks noChangeAspect="1"/>
          </p:cNvPicPr>
          <p:nvPr/>
        </p:nvPicPr>
        <p:blipFill>
          <a:blip r:embed="rId2"/>
          <a:stretch>
            <a:fillRect/>
          </a:stretch>
        </p:blipFill>
        <p:spPr>
          <a:xfrm>
            <a:off x="977900" y="578825"/>
            <a:ext cx="7188200" cy="5795486"/>
          </a:xfrm>
          <a:prstGeom prst="rect">
            <a:avLst/>
          </a:prstGeom>
        </p:spPr>
      </p:pic>
    </p:spTree>
    <p:extLst>
      <p:ext uri="{BB962C8B-B14F-4D97-AF65-F5344CB8AC3E}">
        <p14:creationId xmlns:p14="http://schemas.microsoft.com/office/powerpoint/2010/main" val="250841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 of the environment of execution of ASP.NET</a:t>
            </a:r>
            <a:endParaRPr lang="en-US" b="0" dirty="0"/>
          </a:p>
        </p:txBody>
      </p:sp>
      <p:pic>
        <p:nvPicPr>
          <p:cNvPr id="3" name="Picture 2"/>
          <p:cNvPicPr>
            <a:picLocks noChangeAspect="1"/>
          </p:cNvPicPr>
          <p:nvPr/>
        </p:nvPicPr>
        <p:blipFill>
          <a:blip r:embed="rId2"/>
          <a:stretch>
            <a:fillRect/>
          </a:stretch>
        </p:blipFill>
        <p:spPr>
          <a:xfrm>
            <a:off x="584200" y="1085850"/>
            <a:ext cx="7975600" cy="4686300"/>
          </a:xfrm>
          <a:prstGeom prst="rect">
            <a:avLst/>
          </a:prstGeom>
        </p:spPr>
      </p:pic>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Software of the www service</a:t>
            </a:r>
          </a:p>
        </p:txBody>
      </p:sp>
      <p:grpSp>
        <p:nvGrpSpPr>
          <p:cNvPr id="26" name="Группа 25"/>
          <p:cNvGrpSpPr/>
          <p:nvPr/>
        </p:nvGrpSpPr>
        <p:grpSpPr>
          <a:xfrm>
            <a:off x="285750" y="838200"/>
            <a:ext cx="8572500" cy="3535975"/>
            <a:chOff x="304800" y="1264625"/>
            <a:chExt cx="8572500" cy="3535975"/>
          </a:xfrm>
        </p:grpSpPr>
        <p:sp>
          <p:nvSpPr>
            <p:cNvPr id="3" name="Овал 2"/>
            <p:cNvSpPr/>
            <p:nvPr/>
          </p:nvSpPr>
          <p:spPr>
            <a:xfrm>
              <a:off x="304800" y="1828800"/>
              <a:ext cx="31242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 name="Овал 3"/>
            <p:cNvSpPr/>
            <p:nvPr/>
          </p:nvSpPr>
          <p:spPr>
            <a:xfrm>
              <a:off x="5791200" y="1828800"/>
              <a:ext cx="30861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5" name="Скругленный прямоугольник 4"/>
            <p:cNvSpPr/>
            <p:nvPr/>
          </p:nvSpPr>
          <p:spPr>
            <a:xfrm>
              <a:off x="6496050" y="2514600"/>
              <a:ext cx="1676400" cy="1143000"/>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7" name="Прямая соединительная линия 6"/>
            <p:cNvCxnSpPr/>
            <p:nvPr/>
          </p:nvCxnSpPr>
          <p:spPr>
            <a:xfrm>
              <a:off x="6496050" y="4013200"/>
              <a:ext cx="167640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Овал 11"/>
            <p:cNvSpPr/>
            <p:nvPr/>
          </p:nvSpPr>
          <p:spPr>
            <a:xfrm>
              <a:off x="1905000" y="2705100"/>
              <a:ext cx="1350437"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HTTP server</a:t>
              </a:r>
            </a:p>
          </p:txBody>
        </p:sp>
        <p:sp>
          <p:nvSpPr>
            <p:cNvPr id="13" name="Овал 12"/>
            <p:cNvSpPr/>
            <p:nvPr/>
          </p:nvSpPr>
          <p:spPr>
            <a:xfrm>
              <a:off x="457200" y="2705100"/>
              <a:ext cx="1305985"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Files</a:t>
              </a:r>
            </a:p>
          </p:txBody>
        </p:sp>
        <p:cxnSp>
          <p:nvCxnSpPr>
            <p:cNvPr id="15" name="Прямая со стрелкой 14"/>
            <p:cNvCxnSpPr/>
            <p:nvPr/>
          </p:nvCxnSpPr>
          <p:spPr>
            <a:xfrm flipH="1">
              <a:off x="3255437" y="2743200"/>
              <a:ext cx="2688163"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p:nvPr/>
          </p:nvCxnSpPr>
          <p:spPr>
            <a:xfrm>
              <a:off x="3352800" y="3810000"/>
              <a:ext cx="2514600"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755918" y="1264625"/>
              <a:ext cx="1156663"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Browser</a:t>
              </a:r>
            </a:p>
          </p:txBody>
        </p:sp>
        <p:sp>
          <p:nvSpPr>
            <p:cNvPr id="20" name="TextBox 19"/>
            <p:cNvSpPr txBox="1"/>
            <p:nvPr/>
          </p:nvSpPr>
          <p:spPr>
            <a:xfrm>
              <a:off x="1106403" y="1264625"/>
              <a:ext cx="152099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Web server</a:t>
              </a:r>
            </a:p>
          </p:txBody>
        </p:sp>
        <p:sp>
          <p:nvSpPr>
            <p:cNvPr id="21" name="TextBox 20"/>
            <p:cNvSpPr txBox="1"/>
            <p:nvPr/>
          </p:nvSpPr>
          <p:spPr>
            <a:xfrm>
              <a:off x="3827411" y="2274213"/>
              <a:ext cx="181171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Request</a:t>
              </a:r>
            </a:p>
          </p:txBody>
        </p:sp>
        <p:sp>
          <p:nvSpPr>
            <p:cNvPr id="22" name="TextBox 21"/>
            <p:cNvSpPr txBox="1"/>
            <p:nvPr/>
          </p:nvSpPr>
          <p:spPr>
            <a:xfrm>
              <a:off x="3740629" y="3321962"/>
              <a:ext cx="1978427"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Response</a:t>
              </a:r>
            </a:p>
          </p:txBody>
        </p:sp>
      </p:grpSp>
      <p:sp>
        <p:nvSpPr>
          <p:cNvPr id="17" name="Блок-схема: альтернативный процесс 28"/>
          <p:cNvSpPr/>
          <p:nvPr/>
        </p:nvSpPr>
        <p:spPr>
          <a:xfrm>
            <a:off x="1524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Web server – the program launched on the networked PC, expecting client requests and transferring data on the HTTP protocol</a:t>
            </a:r>
            <a:endParaRPr lang="ru-RU" dirty="0">
              <a:solidFill>
                <a:schemeClr val="bg1"/>
              </a:solidFill>
              <a:latin typeface="Calibri" panose="020F0502020204030204" pitchFamily="34" charset="0"/>
            </a:endParaRPr>
          </a:p>
        </p:txBody>
      </p:sp>
      <p:sp>
        <p:nvSpPr>
          <p:cNvPr id="18" name="Блок-схема: альтернативный процесс 28"/>
          <p:cNvSpPr/>
          <p:nvPr/>
        </p:nvSpPr>
        <p:spPr>
          <a:xfrm>
            <a:off x="48768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Browser – the client application for access to Web servers according to the HTTP protocol and web browsing</a:t>
            </a:r>
            <a:endParaRPr lang="ru-RU" dirty="0">
              <a:solidFill>
                <a:schemeClr val="bg1"/>
              </a:solidFill>
              <a:latin typeface="Calibri" panose="020F0502020204030204" pitchFamily="34" charset="0"/>
            </a:endParaRPr>
          </a:p>
        </p:txBody>
      </p:sp>
    </p:spTree>
    <p:extLst>
      <p:ext uri="{BB962C8B-B14F-4D97-AF65-F5344CB8AC3E}">
        <p14:creationId xmlns:p14="http://schemas.microsoft.com/office/powerpoint/2010/main" val="2066422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 of the environment of execution of ASP.NET</a:t>
            </a:r>
          </a:p>
        </p:txBody>
      </p:sp>
      <p:pic>
        <p:nvPicPr>
          <p:cNvPr id="3" name="Picture 2"/>
          <p:cNvPicPr>
            <a:picLocks noChangeAspect="1"/>
          </p:cNvPicPr>
          <p:nvPr/>
        </p:nvPicPr>
        <p:blipFill>
          <a:blip r:embed="rId2"/>
          <a:stretch>
            <a:fillRect/>
          </a:stretch>
        </p:blipFill>
        <p:spPr>
          <a:xfrm>
            <a:off x="1009262" y="838200"/>
            <a:ext cx="7125475" cy="5562600"/>
          </a:xfrm>
          <a:prstGeom prst="rect">
            <a:avLst/>
          </a:prstGeom>
        </p:spPr>
      </p:pic>
    </p:spTree>
    <p:extLst>
      <p:ext uri="{BB962C8B-B14F-4D97-AF65-F5344CB8AC3E}">
        <p14:creationId xmlns:p14="http://schemas.microsoft.com/office/powerpoint/2010/main" val="1750829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 of the environment of execution of ASP.NET</a:t>
            </a:r>
            <a:endParaRPr lang="en-US" b="0" dirty="0"/>
          </a:p>
        </p:txBody>
      </p:sp>
      <p:pic>
        <p:nvPicPr>
          <p:cNvPr id="3" name="Picture 2"/>
          <p:cNvPicPr>
            <a:picLocks noChangeAspect="1"/>
          </p:cNvPicPr>
          <p:nvPr/>
        </p:nvPicPr>
        <p:blipFill>
          <a:blip r:embed="rId2"/>
          <a:stretch>
            <a:fillRect/>
          </a:stretch>
        </p:blipFill>
        <p:spPr>
          <a:xfrm>
            <a:off x="2364239" y="838200"/>
            <a:ext cx="4415521" cy="5526810"/>
          </a:xfrm>
          <a:prstGeom prst="rect">
            <a:avLst/>
          </a:prstGeom>
        </p:spPr>
      </p:pic>
    </p:spTree>
    <p:extLst>
      <p:ext uri="{BB962C8B-B14F-4D97-AF65-F5344CB8AC3E}">
        <p14:creationId xmlns:p14="http://schemas.microsoft.com/office/powerpoint/2010/main" val="19121630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 of the environment of execution of ASP.NET</a:t>
            </a:r>
          </a:p>
        </p:txBody>
      </p:sp>
      <p:pic>
        <p:nvPicPr>
          <p:cNvPr id="3" name="Picture 2"/>
          <p:cNvPicPr>
            <a:picLocks noChangeAspect="1"/>
          </p:cNvPicPr>
          <p:nvPr/>
        </p:nvPicPr>
        <p:blipFill>
          <a:blip r:embed="rId2"/>
          <a:stretch>
            <a:fillRect/>
          </a:stretch>
        </p:blipFill>
        <p:spPr>
          <a:xfrm>
            <a:off x="2032000" y="838200"/>
            <a:ext cx="5080000" cy="5529558"/>
          </a:xfrm>
          <a:prstGeom prst="rect">
            <a:avLst/>
          </a:prstGeom>
        </p:spPr>
      </p:pic>
      <p:sp>
        <p:nvSpPr>
          <p:cNvPr id="5" name="Rectangle 4"/>
          <p:cNvSpPr/>
          <p:nvPr/>
        </p:nvSpPr>
        <p:spPr>
          <a:xfrm>
            <a:off x="152400" y="5960821"/>
            <a:ext cx="7772400" cy="338554"/>
          </a:xfrm>
          <a:prstGeom prst="rect">
            <a:avLst/>
          </a:prstGeom>
        </p:spPr>
        <p:txBody>
          <a:bodyPr wrap="square">
            <a:spAutoFit/>
          </a:bodyPr>
          <a:lstStyle/>
          <a:p>
            <a:r>
              <a:rPr lang="en-US" sz="1600" dirty="0">
                <a:latin typeface="Calibri" charset="0"/>
                <a:ea typeface="Calibri" charset="0"/>
                <a:cs typeface="Calibri" charset="0"/>
                <a:hlinkClick r:id="rId3"/>
              </a:rPr>
              <a:t>https://msdn.microsoft.com/ru-ru/library/ms178473(v=vs.100).</a:t>
            </a:r>
            <a:r>
              <a:rPr lang="en-US" sz="1600" dirty="0" smtClean="0">
                <a:latin typeface="Calibri" charset="0"/>
                <a:ea typeface="Calibri" charset="0"/>
                <a:cs typeface="Calibri" charset="0"/>
                <a:hlinkClick r:id="rId3"/>
              </a:rPr>
              <a:t>aspx</a:t>
            </a:r>
            <a:r>
              <a:rPr lang="ru-RU" sz="1600" dirty="0" smtClean="0">
                <a:latin typeface="Calibri" charset="0"/>
                <a:ea typeface="Calibri" charset="0"/>
                <a:cs typeface="Calibri" charset="0"/>
              </a:rPr>
              <a:t> </a:t>
            </a:r>
            <a:endParaRPr lang="en-US" sz="1600" dirty="0">
              <a:latin typeface="Calibri" charset="0"/>
              <a:ea typeface="Calibri" charset="0"/>
              <a:cs typeface="Calibri" charset="0"/>
            </a:endParaRPr>
          </a:p>
        </p:txBody>
      </p:sp>
      <p:sp>
        <p:nvSpPr>
          <p:cNvPr id="6" name="TextBox 5"/>
          <p:cNvSpPr txBox="1"/>
          <p:nvPr/>
        </p:nvSpPr>
        <p:spPr>
          <a:xfrm>
            <a:off x="8728364" y="441762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515748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of processing of a request</a:t>
            </a:r>
          </a:p>
        </p:txBody>
      </p:sp>
      <p:grpSp>
        <p:nvGrpSpPr>
          <p:cNvPr id="3" name="Группа 29"/>
          <p:cNvGrpSpPr/>
          <p:nvPr/>
        </p:nvGrpSpPr>
        <p:grpSpPr>
          <a:xfrm>
            <a:off x="323850" y="762000"/>
            <a:ext cx="8496300" cy="5628043"/>
            <a:chOff x="1236499" y="620720"/>
            <a:chExt cx="8126576" cy="6132333"/>
          </a:xfrm>
        </p:grpSpPr>
        <p:sp>
          <p:nvSpPr>
            <p:cNvPr id="4" name="Блок-схема: узел 3"/>
            <p:cNvSpPr/>
            <p:nvPr/>
          </p:nvSpPr>
          <p:spPr>
            <a:xfrm>
              <a:off x="2595166" y="992429"/>
              <a:ext cx="5544616" cy="5616624"/>
            </a:xfrm>
            <a:prstGeom prst="flowChartConnector">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latin typeface="Calibri" charset="0"/>
                <a:ea typeface="Calibri" charset="0"/>
                <a:cs typeface="Calibri" charset="0"/>
              </a:endParaRPr>
            </a:p>
          </p:txBody>
        </p:sp>
        <p:pic>
          <p:nvPicPr>
            <p:cNvPr id="5" name="Picture 2" descr="C:\Downloads\systemtray_82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413" y="620720"/>
              <a:ext cx="1019813" cy="1019813"/>
            </a:xfrm>
            <a:prstGeom prst="rect">
              <a:avLst/>
            </a:prstGeom>
            <a:noFill/>
            <a:extLst>
              <a:ext uri="{909E8E84-426E-40DD-AFC4-6F175D3DCCD1}">
                <a14:hiddenFill xmlns:a14="http://schemas.microsoft.com/office/drawing/2010/main">
                  <a:solidFill>
                    <a:srgbClr val="FFFFFF"/>
                  </a:solidFill>
                </a14:hiddenFill>
              </a:ext>
            </a:extLst>
          </p:spPr>
        </p:pic>
        <p:sp>
          <p:nvSpPr>
            <p:cNvPr id="6" name="Скругленный прямоугольник 5"/>
            <p:cNvSpPr/>
            <p:nvPr/>
          </p:nvSpPr>
          <p:spPr>
            <a:xfrm>
              <a:off x="2019102" y="128049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BeginRequest</a:t>
              </a:r>
              <a:endParaRPr lang="arn-CL" sz="1600" b="1" dirty="0">
                <a:latin typeface="Calibri" charset="0"/>
                <a:ea typeface="Calibri" charset="0"/>
                <a:cs typeface="Calibri" charset="0"/>
              </a:endParaRPr>
            </a:p>
          </p:txBody>
        </p:sp>
        <p:sp>
          <p:nvSpPr>
            <p:cNvPr id="7" name="Скругленный прямоугольник 6"/>
            <p:cNvSpPr/>
            <p:nvPr/>
          </p:nvSpPr>
          <p:spPr>
            <a:xfrm>
              <a:off x="1875086" y="164053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AuthenticateRequest</a:t>
              </a:r>
              <a:endParaRPr lang="arn-CL" sz="1600" b="1" dirty="0">
                <a:latin typeface="Calibri" charset="0"/>
                <a:ea typeface="Calibri" charset="0"/>
                <a:cs typeface="Calibri" charset="0"/>
              </a:endParaRPr>
            </a:p>
          </p:txBody>
        </p:sp>
        <p:sp>
          <p:nvSpPr>
            <p:cNvPr id="8" name="Скругленный прямоугольник 7"/>
            <p:cNvSpPr/>
            <p:nvPr/>
          </p:nvSpPr>
          <p:spPr>
            <a:xfrm>
              <a:off x="1731350" y="200057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PostAuthenticateRequest</a:t>
              </a:r>
              <a:endParaRPr lang="arn-CL" sz="1600" b="1" dirty="0">
                <a:latin typeface="Calibri" charset="0"/>
                <a:ea typeface="Calibri" charset="0"/>
                <a:cs typeface="Calibri" charset="0"/>
              </a:endParaRPr>
            </a:p>
          </p:txBody>
        </p:sp>
        <p:sp>
          <p:nvSpPr>
            <p:cNvPr id="9" name="Скругленный прямоугольник 8"/>
            <p:cNvSpPr/>
            <p:nvPr/>
          </p:nvSpPr>
          <p:spPr>
            <a:xfrm>
              <a:off x="1587334" y="236061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AuthorizeRequest</a:t>
              </a:r>
              <a:endParaRPr lang="arn-CL" sz="1600" b="1" dirty="0">
                <a:latin typeface="Calibri" charset="0"/>
                <a:ea typeface="Calibri" charset="0"/>
                <a:cs typeface="Calibri" charset="0"/>
              </a:endParaRPr>
            </a:p>
          </p:txBody>
        </p:sp>
        <p:sp>
          <p:nvSpPr>
            <p:cNvPr id="10" name="Скругленный прямоугольник 9"/>
            <p:cNvSpPr/>
            <p:nvPr/>
          </p:nvSpPr>
          <p:spPr>
            <a:xfrm>
              <a:off x="1443038" y="272065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PostAuthorizeRequest</a:t>
              </a:r>
              <a:endParaRPr lang="arn-CL" sz="1600" b="1" dirty="0">
                <a:latin typeface="Calibri" charset="0"/>
                <a:ea typeface="Calibri" charset="0"/>
                <a:cs typeface="Calibri" charset="0"/>
              </a:endParaRPr>
            </a:p>
          </p:txBody>
        </p:sp>
        <p:sp>
          <p:nvSpPr>
            <p:cNvPr id="11" name="Скругленный прямоугольник 10"/>
            <p:cNvSpPr/>
            <p:nvPr/>
          </p:nvSpPr>
          <p:spPr>
            <a:xfrm>
              <a:off x="4077320" y="6391842"/>
              <a:ext cx="2592000" cy="36121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dirty="0">
                  <a:latin typeface="Calibri" charset="0"/>
                  <a:ea typeface="Calibri" charset="0"/>
                  <a:cs typeface="Calibri" charset="0"/>
                </a:rPr>
                <a:t> </a:t>
              </a:r>
              <a:r>
                <a:rPr lang="arn-CL" sz="1600" b="1" dirty="0">
                  <a:latin typeface="Calibri" charset="0"/>
                  <a:ea typeface="Calibri" charset="0"/>
                  <a:cs typeface="Calibri" charset="0"/>
                </a:rPr>
                <a:t>ProcessRequest</a:t>
              </a:r>
            </a:p>
          </p:txBody>
        </p:sp>
        <p:sp>
          <p:nvSpPr>
            <p:cNvPr id="12" name="Скругленный прямоугольник 11"/>
            <p:cNvSpPr/>
            <p:nvPr/>
          </p:nvSpPr>
          <p:spPr>
            <a:xfrm>
              <a:off x="1299022" y="308069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ResolveRequestCache</a:t>
              </a:r>
              <a:endParaRPr lang="arn-CL" sz="1600" b="1" dirty="0">
                <a:latin typeface="Calibri" charset="0"/>
                <a:ea typeface="Calibri" charset="0"/>
                <a:cs typeface="Calibri" charset="0"/>
              </a:endParaRPr>
            </a:p>
          </p:txBody>
        </p:sp>
        <p:sp>
          <p:nvSpPr>
            <p:cNvPr id="13" name="Скругленный прямоугольник 12"/>
            <p:cNvSpPr/>
            <p:nvPr/>
          </p:nvSpPr>
          <p:spPr>
            <a:xfrm>
              <a:off x="1299022" y="344070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PostResolveRequestCache</a:t>
              </a:r>
              <a:endParaRPr lang="arn-CL" sz="1600" b="1" dirty="0">
                <a:latin typeface="Calibri" charset="0"/>
                <a:ea typeface="Calibri" charset="0"/>
                <a:cs typeface="Calibri" charset="0"/>
              </a:endParaRPr>
            </a:p>
          </p:txBody>
        </p:sp>
        <p:sp>
          <p:nvSpPr>
            <p:cNvPr id="14" name="Скругленный прямоугольник 13"/>
            <p:cNvSpPr/>
            <p:nvPr/>
          </p:nvSpPr>
          <p:spPr>
            <a:xfrm>
              <a:off x="1515046" y="495290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 PostMapRequestHandler</a:t>
              </a:r>
            </a:p>
          </p:txBody>
        </p:sp>
        <p:sp>
          <p:nvSpPr>
            <p:cNvPr id="15" name="Скругленный прямоугольник 14"/>
            <p:cNvSpPr/>
            <p:nvPr/>
          </p:nvSpPr>
          <p:spPr>
            <a:xfrm>
              <a:off x="1659062" y="531294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AcquireRequestState</a:t>
              </a:r>
              <a:endParaRPr lang="arn-CL" sz="1600" b="1" dirty="0">
                <a:latin typeface="Calibri" charset="0"/>
                <a:ea typeface="Calibri" charset="0"/>
                <a:cs typeface="Calibri" charset="0"/>
              </a:endParaRPr>
            </a:p>
          </p:txBody>
        </p:sp>
        <p:sp>
          <p:nvSpPr>
            <p:cNvPr id="16" name="Скругленный прямоугольник 15"/>
            <p:cNvSpPr/>
            <p:nvPr/>
          </p:nvSpPr>
          <p:spPr>
            <a:xfrm>
              <a:off x="1875086" y="567298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a:latin typeface="Calibri" charset="0"/>
                  <a:ea typeface="Calibri" charset="0"/>
                  <a:cs typeface="Calibri" charset="0"/>
                </a:rPr>
                <a:t>PostAcquireRequestState</a:t>
              </a:r>
            </a:p>
          </p:txBody>
        </p:sp>
        <p:sp>
          <p:nvSpPr>
            <p:cNvPr id="17" name="Скругленный прямоугольник 16"/>
            <p:cNvSpPr/>
            <p:nvPr/>
          </p:nvSpPr>
          <p:spPr>
            <a:xfrm>
              <a:off x="2019102" y="603302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PreRequestHandlerExecute</a:t>
              </a:r>
            </a:p>
          </p:txBody>
        </p:sp>
        <p:sp>
          <p:nvSpPr>
            <p:cNvPr id="18" name="Скругленный прямоугольник 17"/>
            <p:cNvSpPr/>
            <p:nvPr/>
          </p:nvSpPr>
          <p:spPr>
            <a:xfrm>
              <a:off x="5763518" y="171257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a:latin typeface="Calibri" charset="0"/>
                  <a:ea typeface="Calibri" charset="0"/>
                  <a:cs typeface="Calibri" charset="0"/>
                </a:rPr>
                <a:t>PreSendRequestContent</a:t>
              </a:r>
            </a:p>
          </p:txBody>
        </p:sp>
        <p:sp>
          <p:nvSpPr>
            <p:cNvPr id="19" name="Скругленный прямоугольник 18"/>
            <p:cNvSpPr/>
            <p:nvPr/>
          </p:nvSpPr>
          <p:spPr>
            <a:xfrm>
              <a:off x="6188516" y="207261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dirty="0">
                  <a:latin typeface="Calibri" charset="0"/>
                  <a:ea typeface="Calibri" charset="0"/>
                  <a:cs typeface="Calibri" charset="0"/>
                </a:rPr>
                <a:t> </a:t>
              </a:r>
              <a:r>
                <a:rPr lang="arn-CL" sz="1600" b="1" dirty="0" smtClean="0">
                  <a:latin typeface="Calibri" charset="0"/>
                  <a:ea typeface="Calibri" charset="0"/>
                  <a:cs typeface="Calibri" charset="0"/>
                </a:rPr>
                <a:t>PreSendRequestHeaders</a:t>
              </a:r>
              <a:endParaRPr lang="arn-CL" sz="1600" b="1" dirty="0">
                <a:latin typeface="Calibri" charset="0"/>
                <a:ea typeface="Calibri" charset="0"/>
                <a:cs typeface="Calibri" charset="0"/>
              </a:endParaRPr>
            </a:p>
          </p:txBody>
        </p:sp>
        <p:sp>
          <p:nvSpPr>
            <p:cNvPr id="20" name="Скругленный прямоугольник 19"/>
            <p:cNvSpPr/>
            <p:nvPr/>
          </p:nvSpPr>
          <p:spPr>
            <a:xfrm>
              <a:off x="6467879" y="247594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EndRequest</a:t>
              </a:r>
              <a:endParaRPr lang="arn-CL" sz="1600" b="1" dirty="0">
                <a:latin typeface="Calibri" charset="0"/>
                <a:ea typeface="Calibri" charset="0"/>
                <a:cs typeface="Calibri" charset="0"/>
              </a:endParaRPr>
            </a:p>
          </p:txBody>
        </p:sp>
        <p:sp>
          <p:nvSpPr>
            <p:cNvPr id="21" name="Скругленный прямоугольник 20"/>
            <p:cNvSpPr/>
            <p:nvPr/>
          </p:nvSpPr>
          <p:spPr>
            <a:xfrm>
              <a:off x="6771074" y="364295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PostUpdateRequestCache</a:t>
              </a:r>
              <a:endParaRPr lang="arn-CL" sz="1600" b="1" dirty="0">
                <a:latin typeface="Calibri" charset="0"/>
                <a:ea typeface="Calibri" charset="0"/>
                <a:cs typeface="Calibri" charset="0"/>
              </a:endParaRPr>
            </a:p>
          </p:txBody>
        </p:sp>
        <p:sp>
          <p:nvSpPr>
            <p:cNvPr id="22" name="Скругленный прямоугольник 21"/>
            <p:cNvSpPr/>
            <p:nvPr/>
          </p:nvSpPr>
          <p:spPr>
            <a:xfrm>
              <a:off x="6771075" y="3265418"/>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dirty="0">
                  <a:latin typeface="Calibri" charset="0"/>
                  <a:ea typeface="Calibri" charset="0"/>
                  <a:cs typeface="Calibri" charset="0"/>
                </a:rPr>
                <a:t> </a:t>
              </a:r>
              <a:r>
                <a:rPr lang="arn-CL" sz="1600" b="1" dirty="0" smtClean="0">
                  <a:latin typeface="Calibri" charset="0"/>
                  <a:ea typeface="Calibri" charset="0"/>
                  <a:cs typeface="Calibri" charset="0"/>
                </a:rPr>
                <a:t>LogRequest</a:t>
              </a:r>
              <a:endParaRPr lang="arn-CL" sz="1600" b="1" dirty="0">
                <a:latin typeface="Calibri" charset="0"/>
                <a:ea typeface="Calibri" charset="0"/>
                <a:cs typeface="Calibri" charset="0"/>
              </a:endParaRPr>
            </a:p>
          </p:txBody>
        </p:sp>
        <p:sp>
          <p:nvSpPr>
            <p:cNvPr id="23" name="Скругленный прямоугольник 22"/>
            <p:cNvSpPr/>
            <p:nvPr/>
          </p:nvSpPr>
          <p:spPr>
            <a:xfrm>
              <a:off x="6627902" y="4051866"/>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UpdateRequestCache</a:t>
              </a:r>
              <a:endParaRPr lang="arn-CL" sz="1600" b="1" dirty="0">
                <a:latin typeface="Calibri" charset="0"/>
                <a:ea typeface="Calibri" charset="0"/>
                <a:cs typeface="Calibri" charset="0"/>
              </a:endParaRPr>
            </a:p>
          </p:txBody>
        </p:sp>
        <p:sp>
          <p:nvSpPr>
            <p:cNvPr id="24" name="Скругленный прямоугольник 23"/>
            <p:cNvSpPr/>
            <p:nvPr/>
          </p:nvSpPr>
          <p:spPr>
            <a:xfrm>
              <a:off x="6267574" y="531294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PostReleaseRequestState</a:t>
              </a:r>
              <a:endParaRPr lang="arn-CL" sz="1600" b="1" dirty="0">
                <a:latin typeface="Calibri" charset="0"/>
                <a:ea typeface="Calibri" charset="0"/>
                <a:cs typeface="Calibri" charset="0"/>
              </a:endParaRPr>
            </a:p>
          </p:txBody>
        </p:sp>
        <p:sp>
          <p:nvSpPr>
            <p:cNvPr id="25" name="Скругленный прямоугольник 24"/>
            <p:cNvSpPr/>
            <p:nvPr/>
          </p:nvSpPr>
          <p:spPr>
            <a:xfrm>
              <a:off x="6116154" y="567298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ReleaseRequestState</a:t>
              </a:r>
            </a:p>
          </p:txBody>
        </p:sp>
        <p:sp>
          <p:nvSpPr>
            <p:cNvPr id="26" name="Скругленный прямоугольник 25"/>
            <p:cNvSpPr/>
            <p:nvPr/>
          </p:nvSpPr>
          <p:spPr>
            <a:xfrm>
              <a:off x="5950012" y="603302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 PostRequestHandlerExecute</a:t>
              </a:r>
            </a:p>
          </p:txBody>
        </p:sp>
        <p:sp>
          <p:nvSpPr>
            <p:cNvPr id="27" name="Скругленный прямоугольник 26"/>
            <p:cNvSpPr/>
            <p:nvPr/>
          </p:nvSpPr>
          <p:spPr>
            <a:xfrm>
              <a:off x="1236499" y="3800742"/>
              <a:ext cx="2840821" cy="1080120"/>
            </a:xfrm>
            <a:prstGeom prst="roundRect">
              <a:avLst/>
            </a:prstGeom>
            <a:solidFill>
              <a:schemeClr val="accent3"/>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i="1" dirty="0" err="1">
                  <a:latin typeface="Calibri" charset="0"/>
                  <a:ea typeface="Calibri" charset="0"/>
                  <a:cs typeface="Calibri" charset="0"/>
                </a:rPr>
                <a:t>MapRequestHandler</a:t>
              </a:r>
              <a:r>
                <a:rPr lang="en-US" sz="1600" b="1" i="1" dirty="0">
                  <a:latin typeface="Calibri" charset="0"/>
                  <a:ea typeface="Calibri" charset="0"/>
                  <a:cs typeface="Calibri" charset="0"/>
                </a:rPr>
                <a:t> </a:t>
              </a:r>
              <a:endParaRPr lang="ru-RU" sz="1600" b="1" dirty="0" smtClean="0">
                <a:latin typeface="Calibri" charset="0"/>
                <a:ea typeface="Calibri" charset="0"/>
                <a:cs typeface="Calibri" charset="0"/>
              </a:endParaRPr>
            </a:p>
            <a:p>
              <a:pPr algn="ctr"/>
              <a:r>
                <a:rPr lang="ru-RU" sz="1600" b="1" dirty="0" smtClean="0">
                  <a:latin typeface="Calibri" charset="0"/>
                  <a:ea typeface="Calibri" charset="0"/>
                  <a:cs typeface="Calibri" charset="0"/>
                </a:rPr>
                <a:t>Выбор класса, реализующего </a:t>
              </a:r>
              <a:r>
                <a:rPr lang="ru-RU" sz="1600" b="1" dirty="0">
                  <a:latin typeface="Calibri" charset="0"/>
                  <a:ea typeface="Calibri" charset="0"/>
                  <a:cs typeface="Calibri" charset="0"/>
                </a:rPr>
                <a:t>объект </a:t>
              </a:r>
              <a:r>
                <a:rPr lang="ru-RU" sz="1600" b="1" dirty="0" err="1">
                  <a:latin typeface="Calibri" charset="0"/>
                  <a:ea typeface="Calibri" charset="0"/>
                  <a:cs typeface="Calibri" charset="0"/>
                </a:rPr>
                <a:t>IHttpHandler</a:t>
              </a:r>
              <a:r>
                <a:rPr lang="ru-RU" sz="1600" b="1" dirty="0">
                  <a:latin typeface="Calibri" charset="0"/>
                  <a:ea typeface="Calibri" charset="0"/>
                  <a:cs typeface="Calibri" charset="0"/>
                </a:rPr>
                <a:t> для обработки </a:t>
              </a:r>
              <a:r>
                <a:rPr lang="ru-RU" sz="1600" b="1" dirty="0" smtClean="0">
                  <a:latin typeface="Calibri" charset="0"/>
                  <a:ea typeface="Calibri" charset="0"/>
                  <a:cs typeface="Calibri" charset="0"/>
                </a:rPr>
                <a:t>запроса</a:t>
              </a:r>
              <a:endParaRPr lang="arn-CL" sz="1600" b="1" dirty="0">
                <a:latin typeface="Calibri" charset="0"/>
                <a:ea typeface="Calibri" charset="0"/>
                <a:cs typeface="Calibri" charset="0"/>
              </a:endParaRPr>
            </a:p>
          </p:txBody>
        </p:sp>
        <p:sp>
          <p:nvSpPr>
            <p:cNvPr id="28" name="Скругленный прямоугольник 27"/>
            <p:cNvSpPr/>
            <p:nvPr/>
          </p:nvSpPr>
          <p:spPr>
            <a:xfrm>
              <a:off x="6411590" y="4412589"/>
              <a:ext cx="2648289" cy="793253"/>
            </a:xfrm>
            <a:prstGeom prst="roundRect">
              <a:avLst/>
            </a:prstGeom>
            <a:solidFill>
              <a:schemeClr val="accent3"/>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ru-RU" sz="1600" b="1" dirty="0">
                  <a:latin typeface="Calibri" charset="0"/>
                  <a:ea typeface="Calibri" charset="0"/>
                  <a:cs typeface="Calibri" charset="0"/>
                </a:rPr>
                <a:t>Фильтрация ответов, если определено свойство Filter</a:t>
              </a:r>
              <a:endParaRPr lang="arn-CL" sz="1600" b="1" dirty="0">
                <a:latin typeface="Calibri" charset="0"/>
                <a:ea typeface="Calibri" charset="0"/>
                <a:cs typeface="Calibri" charset="0"/>
              </a:endParaRPr>
            </a:p>
          </p:txBody>
        </p:sp>
        <p:sp>
          <p:nvSpPr>
            <p:cNvPr id="29" name="Скругленный прямоугольник 28"/>
            <p:cNvSpPr/>
            <p:nvPr/>
          </p:nvSpPr>
          <p:spPr>
            <a:xfrm>
              <a:off x="6743328" y="285107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PostLogRequest</a:t>
              </a:r>
              <a:endParaRPr lang="arn-CL" sz="1600" b="1" dirty="0">
                <a:latin typeface="Calibri" charset="0"/>
                <a:ea typeface="Calibri" charset="0"/>
                <a:cs typeface="Calibri" charset="0"/>
              </a:endParaRPr>
            </a:p>
          </p:txBody>
        </p:sp>
      </p:grpSp>
    </p:spTree>
    <p:extLst>
      <p:ext uri="{BB962C8B-B14F-4D97-AF65-F5344CB8AC3E}">
        <p14:creationId xmlns:p14="http://schemas.microsoft.com/office/powerpoint/2010/main" val="4273551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of a request environment of execution ASP.NET</a:t>
            </a:r>
          </a:p>
        </p:txBody>
      </p:sp>
      <p:pic>
        <p:nvPicPr>
          <p:cNvPr id="3" name="Picture 2"/>
          <p:cNvPicPr>
            <a:picLocks noChangeAspect="1"/>
          </p:cNvPicPr>
          <p:nvPr/>
        </p:nvPicPr>
        <p:blipFill>
          <a:blip r:embed="rId3"/>
          <a:stretch>
            <a:fillRect/>
          </a:stretch>
        </p:blipFill>
        <p:spPr>
          <a:xfrm>
            <a:off x="206748" y="974203"/>
            <a:ext cx="8769480" cy="5439298"/>
          </a:xfrm>
          <a:prstGeom prst="rect">
            <a:avLst/>
          </a:prstGeom>
        </p:spPr>
      </p:pic>
    </p:spTree>
    <p:extLst>
      <p:ext uri="{BB962C8B-B14F-4D97-AF65-F5344CB8AC3E}">
        <p14:creationId xmlns:p14="http://schemas.microsoft.com/office/powerpoint/2010/main" val="12117213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of a request environment of execution ASP.NET</a:t>
            </a:r>
          </a:p>
        </p:txBody>
      </p:sp>
      <p:pic>
        <p:nvPicPr>
          <p:cNvPr id="3" name="Picture 2"/>
          <p:cNvPicPr>
            <a:picLocks noChangeAspect="1"/>
          </p:cNvPicPr>
          <p:nvPr/>
        </p:nvPicPr>
        <p:blipFill>
          <a:blip r:embed="rId2"/>
          <a:stretch>
            <a:fillRect/>
          </a:stretch>
        </p:blipFill>
        <p:spPr>
          <a:xfrm>
            <a:off x="1117245" y="762000"/>
            <a:ext cx="6909510" cy="5496616"/>
          </a:xfrm>
          <a:prstGeom prst="rect">
            <a:avLst/>
          </a:prstGeom>
        </p:spPr>
      </p:pic>
    </p:spTree>
    <p:extLst>
      <p:ext uri="{BB962C8B-B14F-4D97-AF65-F5344CB8AC3E}">
        <p14:creationId xmlns:p14="http://schemas.microsoft.com/office/powerpoint/2010/main" val="4705911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ASP.NET</a:t>
            </a:r>
            <a:r>
              <a:rPr lang="ru-RU" dirty="0" smtClean="0"/>
              <a:t> </a:t>
            </a:r>
            <a:endParaRPr lang="en-US" dirty="0"/>
          </a:p>
        </p:txBody>
      </p:sp>
      <p:sp>
        <p:nvSpPr>
          <p:cNvPr id="3" name="Скругленный прямоугольник 2"/>
          <p:cNvSpPr/>
          <p:nvPr/>
        </p:nvSpPr>
        <p:spPr>
          <a:xfrm>
            <a:off x="152400" y="2316775"/>
            <a:ext cx="8839200" cy="22552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Integration with a. net Framework.</a:t>
            </a:r>
          </a:p>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The ASP.NET code is compiled but not interpreted.</a:t>
            </a:r>
          </a:p>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ASP.NET supports several languages.</a:t>
            </a:r>
          </a:p>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ASP.NET is serviced by CLR.</a:t>
            </a:r>
          </a:p>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ASP.NET object-oriented technology.</a:t>
            </a:r>
          </a:p>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Support of a set of devices and browsers.</a:t>
            </a:r>
          </a:p>
          <a:p>
            <a:pPr marL="285750" lvl="0" indent="-285750" algn="just">
              <a:buFont typeface="Arial" charset="0"/>
              <a:buChar char="•"/>
              <a:defRPr>
                <a:latin typeface="Calibri"/>
                <a:ea typeface="Calibri"/>
                <a:cs typeface="Calibri"/>
                <a:sym typeface="Calibri"/>
              </a:defRPr>
            </a:pPr>
            <a:r>
              <a:rPr lang="en-US" dirty="0">
                <a:latin typeface="Calibri" charset="0"/>
                <a:ea typeface="Calibri" charset="0"/>
                <a:cs typeface="Calibri" charset="0"/>
              </a:rPr>
              <a:t>Simplicity of deployment and configuring.</a:t>
            </a:r>
            <a:endParaRPr lang="de-DE" dirty="0">
              <a:latin typeface="Calibri" charset="0"/>
              <a:ea typeface="Calibri" charset="0"/>
              <a:cs typeface="Calibri" charset="0"/>
            </a:endParaRPr>
          </a:p>
        </p:txBody>
      </p:sp>
      <p:sp>
        <p:nvSpPr>
          <p:cNvPr id="48" name="Скругленный прямоугольник 47"/>
          <p:cNvSpPr/>
          <p:nvPr/>
        </p:nvSpPr>
        <p:spPr>
          <a:xfrm>
            <a:off x="152400" y="838200"/>
            <a:ext cx="8839200" cy="1219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solidFill>
                  <a:schemeClr val="bg1"/>
                </a:solidFill>
                <a:latin typeface="Calibri" charset="0"/>
                <a:ea typeface="Calibri" charset="0"/>
                <a:cs typeface="Calibri" charset="0"/>
              </a:rPr>
              <a:t>ASP.NET – technology of creation of web applications and web services from the Microsoft company. It is a component of the Microsoft .NET platform and development of older Microsoft ASP technology</a:t>
            </a:r>
            <a:endParaRPr lang="ru-RU"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1376381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65912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89030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Software of the www service</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981" y="685800"/>
            <a:ext cx="7638037" cy="5672694"/>
          </a:xfrm>
          <a:prstGeom prst="rect">
            <a:avLst/>
          </a:prstGeom>
        </p:spPr>
      </p:pic>
    </p:spTree>
    <p:extLst>
      <p:ext uri="{BB962C8B-B14F-4D97-AF65-F5344CB8AC3E}">
        <p14:creationId xmlns:p14="http://schemas.microsoft.com/office/powerpoint/2010/main" val="1564586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Software of the www service</a:t>
            </a: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34" y="914400"/>
            <a:ext cx="8833531" cy="5105400"/>
          </a:xfrm>
          <a:prstGeom prst="rect">
            <a:avLst/>
          </a:prstGeom>
        </p:spPr>
      </p:pic>
      <p:sp>
        <p:nvSpPr>
          <p:cNvPr id="7" name="Прямоугольник 6"/>
          <p:cNvSpPr/>
          <p:nvPr/>
        </p:nvSpPr>
        <p:spPr>
          <a:xfrm>
            <a:off x="121367" y="5897143"/>
            <a:ext cx="2826479" cy="369332"/>
          </a:xfrm>
          <a:prstGeom prst="rect">
            <a:avLst/>
          </a:prstGeom>
        </p:spPr>
        <p:txBody>
          <a:bodyPr wrap="none">
            <a:spAutoFit/>
          </a:bodyPr>
          <a:lstStyle/>
          <a:p>
            <a:r>
              <a:rPr lang="en-US" u="sng" dirty="0">
                <a:latin typeface="Helvetica" panose="020B0604020202020204" pitchFamily="34" charset="0"/>
                <a:hlinkClick r:id="rId4"/>
              </a:rPr>
              <a:t>http://gs.statcounter.com/</a:t>
            </a:r>
            <a:r>
              <a:rPr lang="ru-RU" u="sng" dirty="0">
                <a:latin typeface="Helvetica" panose="020B0604020202020204" pitchFamily="34" charset="0"/>
              </a:rPr>
              <a:t> </a:t>
            </a:r>
            <a:endParaRPr lang="en-US" dirty="0"/>
          </a:p>
        </p:txBody>
      </p:sp>
    </p:spTree>
    <p:extLst>
      <p:ext uri="{BB962C8B-B14F-4D97-AF65-F5344CB8AC3E}">
        <p14:creationId xmlns:p14="http://schemas.microsoft.com/office/powerpoint/2010/main" val="231147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Service components</a:t>
            </a:r>
          </a:p>
        </p:txBody>
      </p:sp>
      <p:sp>
        <p:nvSpPr>
          <p:cNvPr id="5" name="Скругленный прямоугольник 4"/>
          <p:cNvSpPr/>
          <p:nvPr/>
        </p:nvSpPr>
        <p:spPr>
          <a:xfrm>
            <a:off x="228600" y="838200"/>
            <a:ext cx="86868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Functioning of service is provided with four components:</a:t>
            </a:r>
          </a:p>
          <a:p>
            <a:pPr algn="just"/>
            <a:endParaRPr lang="en-US" dirty="0">
              <a:latin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rPr>
              <a:t>URL/URN/URI — the unified addressing mode and identifications of network resources;</a:t>
            </a:r>
          </a:p>
          <a:p>
            <a:pPr marL="285750" indent="-285750" algn="just">
              <a:buFont typeface="Arial" panose="020B0604020202020204" pitchFamily="34" charset="0"/>
              <a:buChar char="•"/>
            </a:pPr>
            <a:r>
              <a:rPr lang="en-US" dirty="0">
                <a:latin typeface="Calibri" panose="020F0502020204030204" pitchFamily="34" charset="0"/>
              </a:rPr>
              <a:t>HTML — language of a hypertext marking of web documents;</a:t>
            </a:r>
          </a:p>
          <a:p>
            <a:pPr marL="285750" indent="-285750" algn="just">
              <a:buFont typeface="Arial" panose="020B0604020202020204" pitchFamily="34" charset="0"/>
              <a:buChar char="•"/>
            </a:pPr>
            <a:r>
              <a:rPr lang="en-US" dirty="0">
                <a:latin typeface="Calibri" panose="020F0502020204030204" pitchFamily="34" charset="0"/>
              </a:rPr>
              <a:t>HTTP — the hypertext transfer protocol;</a:t>
            </a:r>
          </a:p>
          <a:p>
            <a:pPr marL="285750" indent="-285750" algn="just">
              <a:buFont typeface="Arial" panose="020B0604020202020204" pitchFamily="34" charset="0"/>
              <a:buChar char="•"/>
            </a:pPr>
            <a:r>
              <a:rPr lang="en-US" dirty="0">
                <a:latin typeface="Calibri" panose="020F0502020204030204" pitchFamily="34" charset="0"/>
              </a:rPr>
              <a:t>CGI — the general lock interface representing access to server applications.</a:t>
            </a:r>
            <a:endParaRPr lang="ru-RU" dirty="0">
              <a:latin typeface="Calibri" panose="020F0502020204030204" pitchFamily="34" charset="0"/>
            </a:endParaRPr>
          </a:p>
        </p:txBody>
      </p:sp>
    </p:spTree>
    <p:extLst>
      <p:ext uri="{BB962C8B-B14F-4D97-AF65-F5344CB8AC3E}">
        <p14:creationId xmlns:p14="http://schemas.microsoft.com/office/powerpoint/2010/main" val="273747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Addressing of web </a:t>
            </a:r>
            <a:r>
              <a:rPr lang="en-US" dirty="0" smtClean="0"/>
              <a:t>resources. </a:t>
            </a:r>
            <a:r>
              <a:rPr lang="ru-RU" dirty="0" smtClean="0"/>
              <a:t>URL</a:t>
            </a:r>
            <a:r>
              <a:rPr lang="ru-RU" dirty="0"/>
              <a:t>, URN, URI</a:t>
            </a:r>
            <a:endParaRPr lang="en-US" dirty="0"/>
          </a:p>
        </p:txBody>
      </p:sp>
      <p:sp>
        <p:nvSpPr>
          <p:cNvPr id="5" name="Скругленный прямоугольник 4"/>
          <p:cNvSpPr/>
          <p:nvPr/>
        </p:nvSpPr>
        <p:spPr>
          <a:xfrm>
            <a:off x="221981" y="3681639"/>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URI — Uniform Resource Identifier (the unified resource identifier)</a:t>
            </a:r>
          </a:p>
          <a:p>
            <a:r>
              <a:rPr lang="en-US" b="1" dirty="0">
                <a:latin typeface="Calibri" panose="020F0502020204030204" pitchFamily="34" charset="0"/>
              </a:rPr>
              <a:t>URL — Uniform Resource Locator (the unified resource location determinant) (Where? How?)</a:t>
            </a:r>
          </a:p>
          <a:p>
            <a:r>
              <a:rPr lang="en-US" b="1" dirty="0">
                <a:latin typeface="Calibri" panose="020F0502020204030204" pitchFamily="34" charset="0"/>
              </a:rPr>
              <a:t>URN — </a:t>
            </a:r>
            <a:r>
              <a:rPr lang="en-US" b="1" dirty="0" err="1">
                <a:latin typeface="Calibri" panose="020F0502020204030204" pitchFamily="34" charset="0"/>
              </a:rPr>
              <a:t>Unifrorm</a:t>
            </a:r>
            <a:r>
              <a:rPr lang="en-US" b="1" dirty="0">
                <a:latin typeface="Calibri" panose="020F0502020204030204" pitchFamily="34" charset="0"/>
              </a:rPr>
              <a:t> Resource Name (uniform resource name) (Who? What?)</a:t>
            </a:r>
            <a:endParaRPr lang="ru-RU" dirty="0">
              <a:latin typeface="Calibri" panose="020F0502020204030204" pitchFamily="34" charset="0"/>
            </a:endParaRPr>
          </a:p>
        </p:txBody>
      </p:sp>
      <p:grpSp>
        <p:nvGrpSpPr>
          <p:cNvPr id="43" name="Группа 42"/>
          <p:cNvGrpSpPr/>
          <p:nvPr/>
        </p:nvGrpSpPr>
        <p:grpSpPr>
          <a:xfrm>
            <a:off x="0" y="1066800"/>
            <a:ext cx="9110283" cy="2065702"/>
            <a:chOff x="-28074" y="2115733"/>
            <a:chExt cx="9110283" cy="2065702"/>
          </a:xfrm>
        </p:grpSpPr>
        <p:sp>
          <p:nvSpPr>
            <p:cNvPr id="6" name="TextBox 5"/>
            <p:cNvSpPr txBox="1"/>
            <p:nvPr/>
          </p:nvSpPr>
          <p:spPr>
            <a:xfrm>
              <a:off x="61791" y="2904944"/>
              <a:ext cx="9020418"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http://www.domain.com:1234/path/to/resourse?a=b&amp;x=y</a:t>
              </a:r>
            </a:p>
          </p:txBody>
        </p:sp>
        <p:grpSp>
          <p:nvGrpSpPr>
            <p:cNvPr id="11" name="Группа 10"/>
            <p:cNvGrpSpPr/>
            <p:nvPr/>
          </p:nvGrpSpPr>
          <p:grpSpPr>
            <a:xfrm>
              <a:off x="212558" y="3414054"/>
              <a:ext cx="657726" cy="381000"/>
              <a:chOff x="256674" y="3581400"/>
              <a:chExt cx="657726" cy="381000"/>
            </a:xfrm>
          </p:grpSpPr>
          <p:cxnSp>
            <p:nvCxnSpPr>
              <p:cNvPr id="8" name="Прямая соединительная линия 7"/>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Прямая соединительная линия 9"/>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28074" y="3806176"/>
              <a:ext cx="1197764"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protocol</a:t>
              </a:r>
            </a:p>
          </p:txBody>
        </p:sp>
        <p:grpSp>
          <p:nvGrpSpPr>
            <p:cNvPr id="13" name="Группа 12"/>
            <p:cNvGrpSpPr/>
            <p:nvPr/>
          </p:nvGrpSpPr>
          <p:grpSpPr>
            <a:xfrm>
              <a:off x="1371600" y="3425176"/>
              <a:ext cx="2362200" cy="381000"/>
              <a:chOff x="-657726" y="3581400"/>
              <a:chExt cx="2362200" cy="381000"/>
            </a:xfrm>
          </p:grpSpPr>
          <p:cxnSp>
            <p:nvCxnSpPr>
              <p:cNvPr id="14" name="Прямая соединительная линия 13"/>
              <p:cNvCxnSpPr/>
              <p:nvPr/>
            </p:nvCxnSpPr>
            <p:spPr>
              <a:xfrm>
                <a:off x="-657726" y="3581400"/>
                <a:ext cx="2362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Прямая соединительная линия 1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p:nvPr/>
          </p:nvSpPr>
          <p:spPr>
            <a:xfrm>
              <a:off x="2293318" y="379505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host</a:t>
              </a:r>
            </a:p>
          </p:txBody>
        </p:sp>
        <p:grpSp>
          <p:nvGrpSpPr>
            <p:cNvPr id="23" name="Группа 22"/>
            <p:cNvGrpSpPr/>
            <p:nvPr/>
          </p:nvGrpSpPr>
          <p:grpSpPr>
            <a:xfrm rot="10800000">
              <a:off x="3886901" y="2523944"/>
              <a:ext cx="657726" cy="381000"/>
              <a:chOff x="256674" y="3581400"/>
              <a:chExt cx="657726" cy="381000"/>
            </a:xfrm>
          </p:grpSpPr>
          <p:cxnSp>
            <p:nvCxnSpPr>
              <p:cNvPr id="24" name="Прямая соединительная линия 23"/>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Прямая соединительная линия 2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46092" y="211573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port</a:t>
              </a:r>
            </a:p>
          </p:txBody>
        </p:sp>
        <p:grpSp>
          <p:nvGrpSpPr>
            <p:cNvPr id="27" name="Группа 26"/>
            <p:cNvGrpSpPr/>
            <p:nvPr/>
          </p:nvGrpSpPr>
          <p:grpSpPr>
            <a:xfrm>
              <a:off x="4724400" y="3415698"/>
              <a:ext cx="2667000" cy="381000"/>
              <a:chOff x="-790754" y="3581400"/>
              <a:chExt cx="2667000" cy="381000"/>
            </a:xfrm>
          </p:grpSpPr>
          <p:cxnSp>
            <p:nvCxnSpPr>
              <p:cNvPr id="28" name="Прямая соединительная линия 27"/>
              <p:cNvCxnSpPr/>
              <p:nvPr/>
            </p:nvCxnSpPr>
            <p:spPr>
              <a:xfrm>
                <a:off x="-790754" y="3590878"/>
                <a:ext cx="26670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209279" y="3812103"/>
              <a:ext cx="1830950"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resource path</a:t>
              </a:r>
            </a:p>
          </p:txBody>
        </p:sp>
        <p:grpSp>
          <p:nvGrpSpPr>
            <p:cNvPr id="37" name="Группа 36"/>
            <p:cNvGrpSpPr/>
            <p:nvPr/>
          </p:nvGrpSpPr>
          <p:grpSpPr>
            <a:xfrm rot="10800000">
              <a:off x="7543800" y="2523943"/>
              <a:ext cx="1219200" cy="381000"/>
              <a:chOff x="-22664" y="3581400"/>
              <a:chExt cx="1219200" cy="381000"/>
            </a:xfrm>
          </p:grpSpPr>
          <p:cxnSp>
            <p:nvCxnSpPr>
              <p:cNvPr id="38" name="Прямая соединительная линия 37"/>
              <p:cNvCxnSpPr/>
              <p:nvPr/>
            </p:nvCxnSpPr>
            <p:spPr>
              <a:xfrm rot="10800000" flipH="1">
                <a:off x="-22664" y="3581400"/>
                <a:ext cx="1219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Прямая соединительная линия 3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7785127" y="2115733"/>
              <a:ext cx="817853"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query</a:t>
              </a:r>
            </a:p>
          </p:txBody>
        </p:sp>
      </p:grpSp>
    </p:spTree>
    <p:extLst>
      <p:ext uri="{BB962C8B-B14F-4D97-AF65-F5344CB8AC3E}">
        <p14:creationId xmlns:p14="http://schemas.microsoft.com/office/powerpoint/2010/main" val="8017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effectLst/>
      </a:spPr>
      <a:bodyPr rtlCol="0" anchor="ctr"/>
      <a:lstStyle>
        <a:defPPr algn="just">
          <a:defRPr dirty="0" smtClean="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38100">
          <a:solidFill>
            <a:schemeClr val="accent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F96B3B-5B2C-4996-9E02-395DA9EA8E7E}">
  <ds:schemaRefs>
    <ds:schemaRef ds:uri="http://purl.org/dc/term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 ds:uri="http://schemas.openxmlformats.org/package/2006/metadata/core-properties"/>
  </ds:schemaRefs>
</ds:datastoreItem>
</file>

<file path=customXml/itemProps2.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C39EE30-2332-4187-B3E5-769508514A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 Program Constructions</Template>
  <TotalTime>26407</TotalTime>
  <Words>6025</Words>
  <Application>Microsoft Macintosh PowerPoint</Application>
  <PresentationFormat>On-screen Show (4:3)</PresentationFormat>
  <Paragraphs>569</Paragraphs>
  <Slides>58</Slides>
  <Notes>43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Arial</vt:lpstr>
      <vt:lpstr>Arial Black</vt:lpstr>
      <vt:lpstr>Calibri</vt:lpstr>
      <vt:lpstr>Cambria Math</vt:lpstr>
      <vt:lpstr>Consolas</vt:lpstr>
      <vt:lpstr>Helvetica</vt:lpstr>
      <vt:lpstr>Helvetica LT Std</vt:lpstr>
      <vt:lpstr>Lucida Grande</vt:lpstr>
      <vt:lpstr>Narkisim</vt:lpstr>
      <vt:lpstr>Segoe Script</vt:lpstr>
      <vt:lpstr>Trebuchet MS</vt:lpstr>
      <vt:lpstr>Wingdings</vt:lpstr>
      <vt:lpstr>EPAM_PPT_General_Template_20150223</vt:lpstr>
      <vt:lpstr>PowerPoint Presentation</vt:lpstr>
      <vt:lpstr>What is the Internet?</vt:lpstr>
      <vt:lpstr>What is WWW?</vt:lpstr>
      <vt:lpstr>What is WWW?</vt:lpstr>
      <vt:lpstr>Software of the www service</vt:lpstr>
      <vt:lpstr>Software of the www service</vt:lpstr>
      <vt:lpstr>Software of the www service</vt:lpstr>
      <vt:lpstr>Service components</vt:lpstr>
      <vt:lpstr>Addressing of web resources. URL, URN, URI</vt:lpstr>
      <vt:lpstr>Addressing of web resources. URL, URN, URI</vt:lpstr>
      <vt:lpstr>Language of a hypertext marking of HTML</vt:lpstr>
      <vt:lpstr>Language of a hypertext marking of HTML</vt:lpstr>
      <vt:lpstr>Language of a hypertext marking of HTML</vt:lpstr>
      <vt:lpstr>HTTP protocol</vt:lpstr>
      <vt:lpstr>HTTP protocol</vt:lpstr>
      <vt:lpstr>HTTP transaction</vt:lpstr>
      <vt:lpstr>Structure of the HTTP protocol</vt:lpstr>
      <vt:lpstr>Start line HTTP</vt:lpstr>
      <vt:lpstr>HTTP protocol methods</vt:lpstr>
      <vt:lpstr>HTTP protocol methods</vt:lpstr>
      <vt:lpstr>Методы GET и POST протокола HTTP</vt:lpstr>
      <vt:lpstr>        Status codes</vt:lpstr>
      <vt:lpstr>        Status codes</vt:lpstr>
      <vt:lpstr> Status codes</vt:lpstr>
      <vt:lpstr> Status codes</vt:lpstr>
      <vt:lpstr>Status codes</vt:lpstr>
      <vt:lpstr>Status codes</vt:lpstr>
      <vt:lpstr>Status codes</vt:lpstr>
      <vt:lpstr>HTTP protocol titles</vt:lpstr>
      <vt:lpstr>HTTP protocol titles</vt:lpstr>
      <vt:lpstr>HTTP protocol titles</vt:lpstr>
      <vt:lpstr>HTTP protocol titles</vt:lpstr>
      <vt:lpstr>HTTP protocol titles</vt:lpstr>
      <vt:lpstr>HTTP protocol titles</vt:lpstr>
      <vt:lpstr>HTTP protocol titles</vt:lpstr>
      <vt:lpstr>Internet Media Types</vt:lpstr>
      <vt:lpstr>Message body</vt:lpstr>
      <vt:lpstr>Extension of functions of Web servers. Common Gateway Interface</vt:lpstr>
      <vt:lpstr>Extension of functions of Web servers. Common Gateway Interface</vt:lpstr>
      <vt:lpstr>Extension of functions of Web servers. ISAPI and DSO modules</vt:lpstr>
      <vt:lpstr>ISAPI modules</vt:lpstr>
      <vt:lpstr>ISAPI modules</vt:lpstr>
      <vt:lpstr>ASP.NET and IIS </vt:lpstr>
      <vt:lpstr>ASP.NET and IIS </vt:lpstr>
      <vt:lpstr>ASP.NET and IIS </vt:lpstr>
      <vt:lpstr>ASP.NET and IIS </vt:lpstr>
      <vt:lpstr>ASP.NET and IIS </vt:lpstr>
      <vt:lpstr>Creation of the environment of execution of ASP.NET</vt:lpstr>
      <vt:lpstr>Creation of the environment of execution of ASP.NET</vt:lpstr>
      <vt:lpstr>Creation of the environment of execution of ASP.NET</vt:lpstr>
      <vt:lpstr>Creation of the environment of execution of ASP.NET</vt:lpstr>
      <vt:lpstr>Creation of the environment of execution of ASP.NET</vt:lpstr>
      <vt:lpstr>Life cycle of processing of a request</vt:lpstr>
      <vt:lpstr>Processing of a request environment of execution ASP.NET</vt:lpstr>
      <vt:lpstr>Processing of a request environment of execution ASP.NET</vt:lpstr>
      <vt:lpstr>ASP.NET </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NET.C#.03 Объявление и вызов методов в C#</dc:title>
  <dc:creator>Anzhelika Kravchuk</dc:creator>
  <cp:lastModifiedBy>Microsoft Office User</cp:lastModifiedBy>
  <cp:revision>1538</cp:revision>
  <dcterms:created xsi:type="dcterms:W3CDTF">2008-09-08T12:48:20Z</dcterms:created>
  <dcterms:modified xsi:type="dcterms:W3CDTF">2017-09-10T14:23:03Z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